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D604-2CB4-411C-9331-14DDE51D0C93}" type="datetimeFigureOut">
              <a:rPr lang="cs-CZ" smtClean="0"/>
              <a:t>02.02.2025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E7EDB-6766-4C41-B664-F55CDEEDA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82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995B0-CB97-4049-97AF-941EA1A9A77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9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8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4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6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3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4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2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2/2/2025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68B51F-0397-D568-D929-A4F9A9CC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4388B-D31C-6AB3-47B8-093052CE6E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349" b="7401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0F200B6-228D-F4F2-C6FF-D4257EC20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4556932" y="3127849"/>
            <a:ext cx="7654355" cy="3796328"/>
          </a:xfrm>
          <a:custGeom>
            <a:avLst/>
            <a:gdLst>
              <a:gd name="connsiteX0" fmla="*/ 1835852 w 7654355"/>
              <a:gd name="connsiteY0" fmla="*/ 1549 h 3796328"/>
              <a:gd name="connsiteX1" fmla="*/ 20604 w 7654355"/>
              <a:gd name="connsiteY1" fmla="*/ 803783 h 3796328"/>
              <a:gd name="connsiteX2" fmla="*/ 0 w 7654355"/>
              <a:gd name="connsiteY2" fmla="*/ 826352 h 3796328"/>
              <a:gd name="connsiteX3" fmla="*/ 51841 w 7654355"/>
              <a:gd name="connsiteY3" fmla="*/ 3796328 h 3796328"/>
              <a:gd name="connsiteX4" fmla="*/ 7654355 w 7654355"/>
              <a:gd name="connsiteY4" fmla="*/ 3663625 h 3796328"/>
              <a:gd name="connsiteX5" fmla="*/ 3473222 w 7654355"/>
              <a:gd name="connsiteY5" fmla="*/ 499129 h 3796328"/>
              <a:gd name="connsiteX6" fmla="*/ 3417360 w 7654355"/>
              <a:gd name="connsiteY6" fmla="*/ 459014 h 3796328"/>
              <a:gd name="connsiteX7" fmla="*/ 1990462 w 7654355"/>
              <a:gd name="connsiteY7" fmla="*/ 763 h 3796328"/>
              <a:gd name="connsiteX8" fmla="*/ 1835852 w 7654355"/>
              <a:gd name="connsiteY8" fmla="*/ 1549 h 3796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4355" h="3796328">
                <a:moveTo>
                  <a:pt x="1835852" y="1549"/>
                </a:moveTo>
                <a:cubicBezTo>
                  <a:pt x="1166613" y="24353"/>
                  <a:pt x="510847" y="298769"/>
                  <a:pt x="20604" y="803783"/>
                </a:cubicBezTo>
                <a:lnTo>
                  <a:pt x="0" y="826352"/>
                </a:lnTo>
                <a:lnTo>
                  <a:pt x="51841" y="3796328"/>
                </a:lnTo>
                <a:lnTo>
                  <a:pt x="7654355" y="3663625"/>
                </a:lnTo>
                <a:lnTo>
                  <a:pt x="3473222" y="499129"/>
                </a:lnTo>
                <a:lnTo>
                  <a:pt x="3417360" y="459014"/>
                </a:lnTo>
                <a:cubicBezTo>
                  <a:pt x="2981578" y="162529"/>
                  <a:pt x="2485536" y="12600"/>
                  <a:pt x="1990462" y="763"/>
                </a:cubicBezTo>
                <a:cubicBezTo>
                  <a:pt x="1938891" y="-470"/>
                  <a:pt x="1887332" y="-206"/>
                  <a:pt x="1835852" y="1549"/>
                </a:cubicBezTo>
                <a:close/>
              </a:path>
            </a:pathLst>
          </a:custGeom>
          <a:gradFill>
            <a:gsLst>
              <a:gs pos="22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84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82D0C7-D43D-4C3F-ACAA-A27348A18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1084" y="2196256"/>
            <a:ext cx="4224916" cy="1232744"/>
          </a:xfrm>
        </p:spPr>
        <p:txBody>
          <a:bodyPr anchor="ctr">
            <a:normAutofit/>
          </a:bodyPr>
          <a:lstStyle/>
          <a:p>
            <a:pPr algn="r"/>
            <a:r>
              <a:rPr lang="cs-CZ" sz="3200" dirty="0"/>
              <a:t>SLOVESNÝ ROD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56E18E-D264-CE52-3BD5-EA5385196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281" y="3847907"/>
            <a:ext cx="3129921" cy="1010882"/>
          </a:xfrm>
        </p:spPr>
        <p:txBody>
          <a:bodyPr anchor="b">
            <a:normAutofit/>
          </a:bodyPr>
          <a:lstStyle/>
          <a:p>
            <a:pPr algn="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302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62871" y="334448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>
                <a:solidFill>
                  <a:schemeClr val="tx2">
                    <a:lumMod val="75000"/>
                  </a:schemeClr>
                </a:solidFill>
              </a:rPr>
              <a:t>SLOVESNÝ ROD</a:t>
            </a:r>
          </a:p>
        </p:txBody>
      </p:sp>
      <p:pic>
        <p:nvPicPr>
          <p:cNvPr id="1026" name="Picture 2" descr="C:\Users\ředitelka\AppData\Local\Microsoft\Windows\Temporary Internet Files\Content.IE5\NYYBAQM7\MC9002034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8208" y="404664"/>
            <a:ext cx="223224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63552" y="188641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Podtrhni ve větách podmět a přísudek.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75520" y="1988840"/>
            <a:ext cx="3456384" cy="26642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528048" y="1988840"/>
            <a:ext cx="3888432" cy="2664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91544" y="22768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Husité dobyli hrad.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600056" y="2276873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Hrad byl dobyt husity.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2279576" y="278092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6744072" y="270892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3143672" y="2780928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7608168" y="270892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1813232" y="3717032"/>
            <a:ext cx="176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Původce děje: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813232" y="3140968"/>
            <a:ext cx="118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Podmět: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6528048" y="3140968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Podmět: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600056" y="371703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Původce děje:</a:t>
            </a:r>
          </a:p>
        </p:txBody>
      </p:sp>
      <p:sp>
        <p:nvSpPr>
          <p:cNvPr id="38" name="Zaoblený obdélník 37"/>
          <p:cNvSpPr/>
          <p:nvPr/>
        </p:nvSpPr>
        <p:spPr>
          <a:xfrm>
            <a:off x="1919536" y="764704"/>
            <a:ext cx="34563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slovesný rod činný</a:t>
            </a:r>
          </a:p>
        </p:txBody>
      </p:sp>
      <p:sp>
        <p:nvSpPr>
          <p:cNvPr id="39" name="Zaoblený obdélník 38"/>
          <p:cNvSpPr/>
          <p:nvPr/>
        </p:nvSpPr>
        <p:spPr>
          <a:xfrm>
            <a:off x="6672064" y="764704"/>
            <a:ext cx="34563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slovesný rod trpný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775520" y="5949281"/>
            <a:ext cx="4283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Vyjadřuje, co činí původce děje. 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071664" y="314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575720" y="371703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8567737" y="369699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7680176" y="31409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hrad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6384032" y="4941169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Původcem děje není podmět.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6384032" y="5805265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Vyjadřuje, co činí někdo jiný než podmět.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775520" y="494116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Původcem děje je podmět.</a:t>
            </a:r>
          </a:p>
        </p:txBody>
      </p:sp>
      <p:pic>
        <p:nvPicPr>
          <p:cNvPr id="2050" name="Picture 2" descr="C:\Users\ředitelka\AppData\Local\Microsoft\Windows\Temporary Internet Files\Content.IE5\GAT7EAFJ\MC900290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1988840"/>
            <a:ext cx="1258432" cy="258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719736" y="260648"/>
            <a:ext cx="4032448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slovesný rod trpný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47528" y="1268760"/>
            <a:ext cx="3312368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opisný tvar trpný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6312024" y="1340768"/>
            <a:ext cx="3312368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zvratná podoba slovesa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91544" y="2276872"/>
            <a:ext cx="3456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Hradby </a:t>
            </a:r>
            <a:r>
              <a:rPr lang="cs-CZ" sz="2000" b="1" dirty="0"/>
              <a:t>byly obsazeny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Obránci hradu </a:t>
            </a:r>
            <a:r>
              <a:rPr lang="cs-CZ" sz="2000" b="1" dirty="0"/>
              <a:t>byli zajati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Tvrz </a:t>
            </a:r>
            <a:r>
              <a:rPr lang="cs-CZ" sz="2000" b="1" dirty="0"/>
              <a:t>bude vypálena </a:t>
            </a:r>
            <a:r>
              <a:rPr lang="cs-CZ" sz="2000" dirty="0"/>
              <a:t>dobyvateli.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40016" y="2348881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Prohlídky hradu </a:t>
            </a:r>
            <a:r>
              <a:rPr lang="cs-CZ" sz="2000" b="1" dirty="0"/>
              <a:t>se provádějí </a:t>
            </a:r>
            <a:r>
              <a:rPr lang="cs-CZ" sz="2000" dirty="0"/>
              <a:t>od jara do podzimu.</a:t>
            </a:r>
          </a:p>
          <a:p>
            <a:endParaRPr lang="cs-CZ" sz="2000" dirty="0"/>
          </a:p>
          <a:p>
            <a:r>
              <a:rPr lang="cs-CZ" sz="2000" dirty="0"/>
              <a:t>Hrad </a:t>
            </a:r>
            <a:r>
              <a:rPr lang="cs-CZ" sz="2000" b="1" dirty="0"/>
              <a:t>se</a:t>
            </a:r>
            <a:r>
              <a:rPr lang="cs-CZ" sz="2000" dirty="0"/>
              <a:t> každý rok po částech </a:t>
            </a:r>
            <a:r>
              <a:rPr lang="cs-CZ" sz="2000" b="1" dirty="0"/>
              <a:t>opravuje</a:t>
            </a:r>
            <a:r>
              <a:rPr lang="cs-CZ" sz="2000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03512" y="4270342"/>
            <a:ext cx="4320480" cy="13188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tvar slovesa být + trpná podoba slovesa</a:t>
            </a:r>
          </a:p>
          <a:p>
            <a:pPr algn="ctr"/>
            <a:endParaRPr lang="cs-CZ" sz="2000" dirty="0"/>
          </a:p>
          <a:p>
            <a:pPr algn="ctr"/>
            <a:r>
              <a:rPr lang="cs-CZ" sz="2400" dirty="0"/>
              <a:t>-</a:t>
            </a:r>
            <a:r>
              <a:rPr lang="cs-CZ" sz="2400" dirty="0" err="1"/>
              <a:t>en</a:t>
            </a:r>
            <a:r>
              <a:rPr lang="cs-CZ" sz="2400" dirty="0"/>
              <a:t>/-n , -t</a:t>
            </a:r>
          </a:p>
        </p:txBody>
      </p:sp>
      <p:sp>
        <p:nvSpPr>
          <p:cNvPr id="8" name="Obdélník 7"/>
          <p:cNvSpPr/>
          <p:nvPr/>
        </p:nvSpPr>
        <p:spPr>
          <a:xfrm>
            <a:off x="6384032" y="4270342"/>
            <a:ext cx="3960440" cy="124689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/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sloveso ve 3. osobě + zvratné zájmeno se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703512" y="55892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Pozor! Slovesa se zvratným zájmenem </a:t>
            </a:r>
            <a:r>
              <a:rPr lang="cs-CZ" sz="2400" b="1" dirty="0"/>
              <a:t>se </a:t>
            </a:r>
            <a:r>
              <a:rPr lang="cs-CZ" sz="2400" dirty="0"/>
              <a:t>v infinitivu jsou vždy v rodě činném: dívat se – dívá se,  usmívat se – usmívá se</a:t>
            </a:r>
          </a:p>
        </p:txBody>
      </p:sp>
      <p:pic>
        <p:nvPicPr>
          <p:cNvPr id="1030" name="Picture 6" descr="C:\Users\ředitelka\AppData\Local\Microsoft\Windows\Temporary Internet Files\Content.IE5\MX8ZZPUF\MC900415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32304" y="0"/>
            <a:ext cx="1512168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43472" y="296654"/>
            <a:ext cx="8352928" cy="7200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/>
              <a:t>U slovesných tvarů urči rod - Č = činný rod, T = trpný rod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50449" y="1412777"/>
            <a:ext cx="107936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Vydali jsme se na prohlídku hradu. Středověké hrady se však stavěly </a:t>
            </a:r>
          </a:p>
          <a:p>
            <a:endParaRPr lang="cs-CZ" sz="2400" dirty="0"/>
          </a:p>
          <a:p>
            <a:r>
              <a:rPr lang="cs-CZ" sz="2400" dirty="0"/>
              <a:t>na nejvýše položených místech v kraji. Už v polovině kopce jsme byli </a:t>
            </a:r>
          </a:p>
          <a:p>
            <a:endParaRPr lang="cs-CZ" sz="2400" dirty="0"/>
          </a:p>
          <a:p>
            <a:r>
              <a:rPr lang="cs-CZ" sz="2400" dirty="0"/>
              <a:t>unaveni. Naštěstí pro nás byla vedoucím naší výpravy vyhlášena </a:t>
            </a:r>
          </a:p>
          <a:p>
            <a:endParaRPr lang="cs-CZ" sz="2400" dirty="0"/>
          </a:p>
          <a:p>
            <a:r>
              <a:rPr lang="cs-CZ" sz="2400" dirty="0"/>
              <a:t>zdravotní přestávka. Vstupenky do hradu se prodávaly hned </a:t>
            </a:r>
            <a:br>
              <a:rPr lang="cs-CZ" sz="2400" dirty="0"/>
            </a:br>
            <a:endParaRPr lang="cs-CZ" sz="2400" dirty="0"/>
          </a:p>
          <a:p>
            <a:r>
              <a:rPr lang="cs-CZ" sz="2400" dirty="0"/>
              <a:t>za branou. Průvodce nám ukázal vše od hladomorny až po hradní </a:t>
            </a:r>
          </a:p>
          <a:p>
            <a:endParaRPr lang="cs-CZ" sz="2400" dirty="0"/>
          </a:p>
          <a:p>
            <a:r>
              <a:rPr lang="cs-CZ" sz="2400" dirty="0"/>
              <a:t>hlásku. Náš příští výlet bude naplánován na nějaký zámek v údolí.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793185" y="1844824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481704" y="107393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Č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8400256" y="1844824"/>
            <a:ext cx="2160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9336360" y="1844824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9552384" y="1196753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5" name="Přímá spojovací čára 14"/>
          <p:cNvCxnSpPr>
            <a:cxnSpLocks/>
          </p:cNvCxnSpPr>
          <p:nvPr/>
        </p:nvCxnSpPr>
        <p:spPr>
          <a:xfrm>
            <a:off x="9150063" y="2583758"/>
            <a:ext cx="11251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9408368" y="198884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4376470" y="3295536"/>
            <a:ext cx="5040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8544272" y="3284984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9048328" y="270892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23" name="Přímá spojovací čára 22"/>
          <p:cNvCxnSpPr>
            <a:cxnSpLocks/>
          </p:cNvCxnSpPr>
          <p:nvPr/>
        </p:nvCxnSpPr>
        <p:spPr>
          <a:xfrm>
            <a:off x="6579909" y="4005064"/>
            <a:ext cx="189235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7536160" y="342900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</a:t>
            </a:r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4367808" y="4781704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655840" y="406865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Č</a:t>
            </a:r>
          </a:p>
        </p:txBody>
      </p:sp>
      <p:cxnSp>
        <p:nvCxnSpPr>
          <p:cNvPr id="29" name="Přímá spojovací čára 28"/>
          <p:cNvCxnSpPr>
            <a:cxnSpLocks/>
          </p:cNvCxnSpPr>
          <p:nvPr/>
        </p:nvCxnSpPr>
        <p:spPr>
          <a:xfrm>
            <a:off x="3940404" y="5517232"/>
            <a:ext cx="234727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5447928" y="486916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C13D9F8-D996-4402-88DF-631B3EF66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60" y="3289440"/>
            <a:ext cx="1091279" cy="12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07568" y="188640"/>
            <a:ext cx="8208912" cy="7920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Převeď slovesa do rodu trpného a věty napiš.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207568" y="1556793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náměstí prodávají živé kapry.</a:t>
            </a:r>
          </a:p>
          <a:p>
            <a:endParaRPr lang="cs-CZ" sz="2400" dirty="0"/>
          </a:p>
          <a:p>
            <a:r>
              <a:rPr lang="cs-CZ" sz="2400" dirty="0"/>
              <a:t>Plachta na stanu se větrem roztrhala.</a:t>
            </a:r>
          </a:p>
          <a:p>
            <a:endParaRPr lang="cs-CZ" sz="2400" dirty="0"/>
          </a:p>
          <a:p>
            <a:r>
              <a:rPr lang="cs-CZ" sz="2400" dirty="0"/>
              <a:t>Budou letos vyhlášeny chřipkové prázdniny?</a:t>
            </a:r>
          </a:p>
          <a:p>
            <a:endParaRPr lang="cs-CZ" sz="2400" dirty="0"/>
          </a:p>
          <a:p>
            <a:r>
              <a:rPr lang="cs-CZ" sz="2400" dirty="0"/>
              <a:t>Trávníky kolem školy se pečlivě udržují.</a:t>
            </a:r>
          </a:p>
          <a:p>
            <a:endParaRPr lang="cs-CZ" sz="2400" dirty="0"/>
          </a:p>
          <a:p>
            <a:r>
              <a:rPr lang="cs-CZ" sz="2400" dirty="0"/>
              <a:t>Některé léky se vydávají pouze na recept.</a:t>
            </a:r>
          </a:p>
          <a:p>
            <a:endParaRPr lang="cs-CZ" sz="2400" dirty="0"/>
          </a:p>
          <a:p>
            <a:r>
              <a:rPr lang="cs-CZ" sz="2400" dirty="0"/>
              <a:t>Hodiny na našem kostele nebyly stále ještě opraveny.</a:t>
            </a:r>
          </a:p>
          <a:p>
            <a:endParaRPr lang="cs-CZ" sz="2400" dirty="0"/>
          </a:p>
          <a:p>
            <a:r>
              <a:rPr lang="cs-CZ" sz="2400" dirty="0"/>
              <a:t>Podrobnosti o výletu vám budou sděleny.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37754-119C-07BF-5C72-02C03BC2F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8A259-58D2-B7EA-5F9A-4183C745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JSOU SLOVESA?</a:t>
            </a:r>
          </a:p>
          <a:p>
            <a:r>
              <a:rPr lang="cs-CZ" dirty="0"/>
              <a:t>JEJICH MLUVNICKÉ KATEGORIE</a:t>
            </a:r>
          </a:p>
          <a:p>
            <a:r>
              <a:rPr lang="cs-CZ" dirty="0"/>
              <a:t>SLOVESNÉ TVARY </a:t>
            </a:r>
          </a:p>
          <a:p>
            <a:r>
              <a:rPr lang="cs-CZ" dirty="0"/>
              <a:t>PROCVIČOVÁNÍ</a:t>
            </a:r>
          </a:p>
        </p:txBody>
      </p:sp>
    </p:spTree>
    <p:extLst>
      <p:ext uri="{BB962C8B-B14F-4D97-AF65-F5344CB8AC3E}">
        <p14:creationId xmlns:p14="http://schemas.microsoft.com/office/powerpoint/2010/main" val="849180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67609" y="764704"/>
            <a:ext cx="785503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i="1" u="sng" dirty="0">
                <a:solidFill>
                  <a:srgbClr val="FF0000"/>
                </a:solidFill>
                <a:latin typeface="+mj-lt"/>
              </a:rPr>
              <a:t>SLOVESA</a:t>
            </a:r>
          </a:p>
          <a:p>
            <a:endParaRPr lang="cs-CZ" sz="3200" b="1" i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u="sng" dirty="0">
                <a:latin typeface="+mj-lt"/>
              </a:rPr>
              <a:t>JSOU SLOVA, KTERÁ VYJADŘUJÍ DĚJ</a:t>
            </a: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( </a:t>
            </a:r>
            <a:r>
              <a:rPr lang="cs-CZ" sz="3200" b="1" dirty="0">
                <a:solidFill>
                  <a:srgbClr val="0070C0"/>
                </a:solidFill>
                <a:latin typeface="+mj-lt"/>
              </a:rPr>
              <a:t>činnost</a:t>
            </a:r>
            <a:r>
              <a:rPr lang="cs-CZ" sz="3200" b="1" dirty="0">
                <a:latin typeface="+mj-lt"/>
              </a:rPr>
              <a:t> – skákat, </a:t>
            </a:r>
            <a:r>
              <a:rPr lang="cs-CZ" sz="3200" b="1" dirty="0">
                <a:solidFill>
                  <a:srgbClr val="0070C0"/>
                </a:solidFill>
                <a:latin typeface="+mj-lt"/>
              </a:rPr>
              <a:t>stav</a:t>
            </a:r>
            <a:r>
              <a:rPr lang="cs-CZ" sz="3200" b="1" dirty="0">
                <a:latin typeface="+mj-lt"/>
              </a:rPr>
              <a:t> – pracovat, </a:t>
            </a: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solidFill>
                  <a:srgbClr val="0070C0"/>
                </a:solidFill>
                <a:latin typeface="+mj-lt"/>
              </a:rPr>
              <a:t>změnu stavu </a:t>
            </a:r>
            <a:r>
              <a:rPr lang="cs-CZ" sz="3200" b="1" dirty="0">
                <a:latin typeface="+mj-lt"/>
              </a:rPr>
              <a:t>– zčervenat).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99656" y="692697"/>
            <a:ext cx="681789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u="sng" dirty="0">
                <a:solidFill>
                  <a:srgbClr val="FF0000"/>
                </a:solidFill>
                <a:latin typeface="+mj-lt"/>
              </a:rPr>
              <a:t>Slovesa </a:t>
            </a:r>
            <a:r>
              <a:rPr lang="cs-CZ" sz="2800" b="1" dirty="0">
                <a:latin typeface="+mj-lt"/>
              </a:rPr>
              <a:t>- jsou slova ohebná, časují se.</a:t>
            </a:r>
          </a:p>
          <a:p>
            <a:endParaRPr lang="cs-CZ" sz="28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2800" b="1" u="sng" dirty="0">
                <a:solidFill>
                  <a:srgbClr val="0070C0"/>
                </a:solidFill>
                <a:latin typeface="+mj-lt"/>
              </a:rPr>
              <a:t>Určujeme:</a:t>
            </a:r>
          </a:p>
          <a:p>
            <a:endParaRPr lang="cs-CZ" sz="2800" b="1" u="sng" dirty="0">
              <a:solidFill>
                <a:srgbClr val="0070C0"/>
              </a:solidFill>
              <a:latin typeface="+mj-lt"/>
            </a:endParaRPr>
          </a:p>
          <a:p>
            <a:endParaRPr lang="cs-CZ" sz="2800" b="1" u="sng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15680" y="2924944"/>
            <a:ext cx="2448272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+mj-lt"/>
              </a:rPr>
              <a:t>OSOBU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96000" y="2924944"/>
            <a:ext cx="2664296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+mj-lt"/>
              </a:rPr>
              <a:t>ČÍSLO</a:t>
            </a:r>
          </a:p>
        </p:txBody>
      </p:sp>
      <p:sp>
        <p:nvSpPr>
          <p:cNvPr id="7" name="Obdélník 6"/>
          <p:cNvSpPr/>
          <p:nvPr/>
        </p:nvSpPr>
        <p:spPr>
          <a:xfrm>
            <a:off x="3287688" y="4725144"/>
            <a:ext cx="2448272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+mj-lt"/>
              </a:rPr>
              <a:t>ZPŮSOB</a:t>
            </a:r>
          </a:p>
        </p:txBody>
      </p:sp>
      <p:sp>
        <p:nvSpPr>
          <p:cNvPr id="8" name="Obdélník 7"/>
          <p:cNvSpPr/>
          <p:nvPr/>
        </p:nvSpPr>
        <p:spPr>
          <a:xfrm>
            <a:off x="6168008" y="4725144"/>
            <a:ext cx="2664296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+mj-lt"/>
              </a:rPr>
              <a:t>ČAS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927649" y="548681"/>
            <a:ext cx="634660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215680" y="2204864"/>
            <a:ext cx="2592288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URČITÝ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287688" y="4005064"/>
            <a:ext cx="2592288" cy="10081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atin typeface="+mj-lt"/>
              </a:rPr>
              <a:t>NEURČITÝ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816080" y="1556792"/>
            <a:ext cx="3096344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můžeme vyjádřit osobu a číslo </a:t>
            </a:r>
            <a:r>
              <a:rPr lang="cs-CZ" sz="2800" b="1" dirty="0">
                <a:latin typeface="+mj-lt"/>
              </a:rPr>
              <a:t>(Př.:běží).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816080" y="3861048"/>
            <a:ext cx="3096344" cy="19442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  <a:latin typeface="+mj-lt"/>
              </a:rPr>
              <a:t>nemůžeme vyjádřit osobu a číslo </a:t>
            </a:r>
            <a:r>
              <a:rPr lang="cs-CZ" sz="2800" b="1" dirty="0">
                <a:latin typeface="+mj-lt"/>
              </a:rPr>
              <a:t>(Př.: běžet).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6023992" y="2636912"/>
            <a:ext cx="504056" cy="36004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6096000" y="4581128"/>
            <a:ext cx="504056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927649" y="548680"/>
            <a:ext cx="614783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Slovesný tvar: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3200" b="1" dirty="0">
                <a:solidFill>
                  <a:srgbClr val="FF0000"/>
                </a:solidFill>
                <a:latin typeface="+mj-lt"/>
              </a:rPr>
              <a:t>                                                            </a:t>
            </a:r>
          </a:p>
        </p:txBody>
      </p:sp>
      <p:sp>
        <p:nvSpPr>
          <p:cNvPr id="3" name="Obdélník 2"/>
          <p:cNvSpPr/>
          <p:nvPr/>
        </p:nvSpPr>
        <p:spPr>
          <a:xfrm>
            <a:off x="3101419" y="2060848"/>
            <a:ext cx="2706549" cy="10435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JEDNODUCHÝ</a:t>
            </a:r>
          </a:p>
        </p:txBody>
      </p:sp>
      <p:sp>
        <p:nvSpPr>
          <p:cNvPr id="5" name="Obdélník 4"/>
          <p:cNvSpPr/>
          <p:nvPr/>
        </p:nvSpPr>
        <p:spPr>
          <a:xfrm>
            <a:off x="3431704" y="4149080"/>
            <a:ext cx="2376264" cy="86409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+mj-lt"/>
              </a:rPr>
              <a:t>SLOŽENÝ</a:t>
            </a:r>
          </a:p>
        </p:txBody>
      </p:sp>
      <p:sp>
        <p:nvSpPr>
          <p:cNvPr id="6" name="Obdélník 5"/>
          <p:cNvSpPr/>
          <p:nvPr/>
        </p:nvSpPr>
        <p:spPr>
          <a:xfrm>
            <a:off x="6672064" y="1412776"/>
            <a:ext cx="2808312" cy="16561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B0F0"/>
                </a:solidFill>
                <a:latin typeface="+mj-lt"/>
              </a:rPr>
              <a:t>vyjádřen jedním slovesem </a:t>
            </a:r>
            <a:r>
              <a:rPr lang="cs-CZ" sz="2400" b="1" dirty="0">
                <a:latin typeface="+mj-lt"/>
              </a:rPr>
              <a:t>(Př.: vstát, hraje si).</a:t>
            </a:r>
          </a:p>
        </p:txBody>
      </p:sp>
      <p:sp>
        <p:nvSpPr>
          <p:cNvPr id="7" name="Obdélník 6"/>
          <p:cNvSpPr/>
          <p:nvPr/>
        </p:nvSpPr>
        <p:spPr>
          <a:xfrm>
            <a:off x="6744072" y="3645024"/>
            <a:ext cx="2880320" cy="29523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00B0F0"/>
                </a:solidFill>
                <a:latin typeface="+mj-lt"/>
              </a:rPr>
              <a:t>vyjádřen dvěma i více slovesy </a:t>
            </a:r>
            <a:r>
              <a:rPr lang="cs-CZ" sz="2400" b="1" dirty="0">
                <a:latin typeface="+mj-lt"/>
              </a:rPr>
              <a:t>(Př.: hrál jsem si, hrál bych si).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6023992" y="2348880"/>
            <a:ext cx="432048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5951984" y="4509120"/>
            <a:ext cx="50405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9617" y="836712"/>
            <a:ext cx="751680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u="sng" dirty="0">
                <a:solidFill>
                  <a:srgbClr val="FF0000"/>
                </a:solidFill>
                <a:latin typeface="+mj-lt"/>
              </a:rPr>
              <a:t>POZOR!</a:t>
            </a:r>
          </a:p>
          <a:p>
            <a:endParaRPr lang="cs-CZ" sz="3200" b="1" u="sng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Všechny tvary sloves v minulém čase</a:t>
            </a: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považujeme za </a:t>
            </a:r>
            <a:r>
              <a:rPr lang="cs-CZ" sz="3200" b="1" u="sng" dirty="0">
                <a:latin typeface="+mj-lt"/>
              </a:rPr>
              <a:t>složené </a:t>
            </a:r>
            <a:r>
              <a:rPr lang="cs-CZ" sz="3200" b="1" dirty="0">
                <a:latin typeface="+mj-lt"/>
              </a:rPr>
              <a:t>(i v 3. os. </a:t>
            </a: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čísla jednotného i množného).  </a:t>
            </a: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  <a:p>
            <a:endParaRPr lang="cs-CZ" sz="32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6377" y="1566419"/>
            <a:ext cx="104770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>
                <a:solidFill>
                  <a:srgbClr val="FF0000"/>
                </a:solidFill>
                <a:latin typeface="+mj-lt"/>
              </a:rPr>
              <a:t>PROCVIČOVÁNÍ  SLOVES</a:t>
            </a:r>
            <a:endParaRPr lang="cs-CZ" sz="2800" b="1" dirty="0">
              <a:solidFill>
                <a:srgbClr val="FF0000"/>
              </a:solidFill>
              <a:latin typeface="+mj-lt"/>
            </a:endParaRPr>
          </a:p>
          <a:p>
            <a:endParaRPr lang="cs-CZ" sz="2800" b="1" i="1" u="sng" dirty="0">
              <a:latin typeface="+mj-lt"/>
            </a:endParaRPr>
          </a:p>
          <a:p>
            <a:r>
              <a:rPr lang="cs-CZ" sz="2800" b="1" i="1" u="sng" dirty="0">
                <a:latin typeface="+mj-lt"/>
              </a:rPr>
              <a:t>V dané větě vyhledejte slovesa a určete u nich</a:t>
            </a:r>
          </a:p>
          <a:p>
            <a:r>
              <a:rPr lang="cs-CZ" sz="2800" b="1" i="1" u="sng" dirty="0">
                <a:latin typeface="+mj-lt"/>
              </a:rPr>
              <a:t>mluvnické významy.</a:t>
            </a:r>
          </a:p>
          <a:p>
            <a:endParaRPr lang="cs-CZ" sz="2800" b="1" i="1" u="sng" dirty="0">
              <a:latin typeface="+mj-lt"/>
            </a:endParaRPr>
          </a:p>
          <a:p>
            <a:r>
              <a:rPr lang="cs-CZ" sz="2800" b="1" dirty="0">
                <a:latin typeface="+mj-lt"/>
              </a:rPr>
              <a:t>„Takhle vypadá nejkrásnější panenka,</a:t>
            </a:r>
          </a:p>
          <a:p>
            <a:r>
              <a:rPr lang="cs-CZ" sz="2800" b="1" dirty="0">
                <a:latin typeface="+mj-lt"/>
              </a:rPr>
              <a:t>  </a:t>
            </a:r>
          </a:p>
          <a:p>
            <a:r>
              <a:rPr lang="cs-CZ" sz="2800" b="1" dirty="0">
                <a:latin typeface="+mj-lt"/>
              </a:rPr>
              <a:t>jakou jsem namalovala,“ pochvaluje si Jana.</a:t>
            </a:r>
          </a:p>
          <a:p>
            <a:endParaRPr lang="cs-CZ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93509" y="1359386"/>
            <a:ext cx="824620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u="sng" dirty="0">
                <a:solidFill>
                  <a:srgbClr val="FF0000"/>
                </a:solidFill>
                <a:latin typeface="+mj-lt"/>
              </a:rPr>
              <a:t>ŘEŠENÍ</a:t>
            </a:r>
          </a:p>
          <a:p>
            <a:endParaRPr lang="cs-CZ" sz="2400" b="1" i="1" u="sng" dirty="0">
              <a:solidFill>
                <a:srgbClr val="FF0000"/>
              </a:solidFill>
              <a:latin typeface="+mj-lt"/>
            </a:endParaRPr>
          </a:p>
          <a:p>
            <a:r>
              <a:rPr lang="cs-CZ" sz="2400" b="1" u="sng" dirty="0">
                <a:latin typeface="+mj-lt"/>
              </a:rPr>
              <a:t>vypadá</a:t>
            </a:r>
            <a:r>
              <a:rPr lang="cs-CZ" sz="2400" b="1" dirty="0">
                <a:latin typeface="+mj-lt"/>
              </a:rPr>
              <a:t> </a:t>
            </a:r>
          </a:p>
          <a:p>
            <a:r>
              <a:rPr lang="cs-CZ" sz="2400" b="1" dirty="0">
                <a:latin typeface="+mj-lt"/>
              </a:rPr>
              <a:t>3. osoba, čísla jednotného, </a:t>
            </a:r>
            <a:r>
              <a:rPr lang="cs-CZ" sz="2400" b="1" dirty="0" err="1">
                <a:latin typeface="+mj-lt"/>
              </a:rPr>
              <a:t>zp</a:t>
            </a:r>
            <a:r>
              <a:rPr lang="cs-CZ" sz="2400" b="1" dirty="0">
                <a:latin typeface="+mj-lt"/>
              </a:rPr>
              <a:t>. oznamovací,</a:t>
            </a:r>
          </a:p>
          <a:p>
            <a:r>
              <a:rPr lang="cs-CZ" sz="2400" b="1" dirty="0">
                <a:latin typeface="+mj-lt"/>
              </a:rPr>
              <a:t>čas přítomný</a:t>
            </a:r>
          </a:p>
          <a:p>
            <a:endParaRPr lang="cs-CZ" sz="2400" b="1" dirty="0">
              <a:latin typeface="+mj-lt"/>
            </a:endParaRPr>
          </a:p>
          <a:p>
            <a:r>
              <a:rPr lang="cs-CZ" sz="2400" b="1" u="sng" dirty="0">
                <a:latin typeface="+mj-lt"/>
              </a:rPr>
              <a:t>jsem namalovala</a:t>
            </a:r>
          </a:p>
          <a:p>
            <a:pPr marL="457200" indent="-457200">
              <a:buAutoNum type="arabicPeriod"/>
            </a:pPr>
            <a:r>
              <a:rPr lang="cs-CZ" sz="2400" b="1" dirty="0">
                <a:latin typeface="+mj-lt"/>
              </a:rPr>
              <a:t>osoba, čísla jednotného, </a:t>
            </a:r>
            <a:r>
              <a:rPr lang="cs-CZ" sz="2400" b="1" dirty="0" err="1">
                <a:latin typeface="+mj-lt"/>
              </a:rPr>
              <a:t>zp</a:t>
            </a:r>
            <a:r>
              <a:rPr lang="cs-CZ" sz="2400" b="1" dirty="0">
                <a:latin typeface="+mj-lt"/>
              </a:rPr>
              <a:t>. oznamovací,</a:t>
            </a:r>
          </a:p>
          <a:p>
            <a:pPr marL="457200" indent="-457200"/>
            <a:r>
              <a:rPr lang="cs-CZ" sz="2400" b="1" dirty="0">
                <a:latin typeface="+mj-lt"/>
              </a:rPr>
              <a:t>čas minulý</a:t>
            </a:r>
          </a:p>
          <a:p>
            <a:pPr marL="457200" indent="-457200"/>
            <a:endParaRPr lang="cs-CZ" sz="2400" b="1" dirty="0">
              <a:latin typeface="+mj-lt"/>
            </a:endParaRPr>
          </a:p>
          <a:p>
            <a:pPr marL="457200" indent="-457200"/>
            <a:r>
              <a:rPr lang="cs-CZ" sz="2400" b="1" u="sng" dirty="0">
                <a:latin typeface="+mj-lt"/>
              </a:rPr>
              <a:t>pochvaluje si</a:t>
            </a:r>
          </a:p>
          <a:p>
            <a:pPr marL="457200" indent="-457200"/>
            <a:r>
              <a:rPr lang="cs-CZ" sz="2400" b="1" dirty="0">
                <a:latin typeface="+mj-lt"/>
              </a:rPr>
              <a:t>3. osoba, čísla jednotného, </a:t>
            </a:r>
            <a:r>
              <a:rPr lang="cs-CZ" sz="2400" b="1" dirty="0" err="1">
                <a:latin typeface="+mj-lt"/>
              </a:rPr>
              <a:t>zp</a:t>
            </a:r>
            <a:r>
              <a:rPr lang="cs-CZ" sz="2400" b="1" dirty="0">
                <a:latin typeface="+mj-lt"/>
              </a:rPr>
              <a:t>. oznamovací,</a:t>
            </a:r>
          </a:p>
          <a:p>
            <a:pPr marL="457200" indent="-457200"/>
            <a:r>
              <a:rPr lang="cs-CZ" sz="2400" b="1" dirty="0">
                <a:latin typeface="+mj-lt"/>
              </a:rPr>
              <a:t>čas přítomný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RegularSeedRightStep">
      <a:dk1>
        <a:srgbClr val="000000"/>
      </a:dk1>
      <a:lt1>
        <a:srgbClr val="FFFFFF"/>
      </a:lt1>
      <a:dk2>
        <a:srgbClr val="2C301B"/>
      </a:dk2>
      <a:lt2>
        <a:srgbClr val="F3F0F2"/>
      </a:lt2>
      <a:accent1>
        <a:srgbClr val="47B47A"/>
      </a:accent1>
      <a:accent2>
        <a:srgbClr val="3BB1A4"/>
      </a:accent2>
      <a:accent3>
        <a:srgbClr val="4D9FC3"/>
      </a:accent3>
      <a:accent4>
        <a:srgbClr val="3B5CB1"/>
      </a:accent4>
      <a:accent5>
        <a:srgbClr val="5D4DC3"/>
      </a:accent5>
      <a:accent6>
        <a:srgbClr val="7E3DB2"/>
      </a:accent6>
      <a:hlink>
        <a:srgbClr val="BF3F83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509</Words>
  <Application>Microsoft Office PowerPoint</Application>
  <PresentationFormat>Širokoúhlá obrazovka</PresentationFormat>
  <Paragraphs>149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Aptos</vt:lpstr>
      <vt:lpstr>Arial</vt:lpstr>
      <vt:lpstr>Neue Haas Grotesk Text Pro</vt:lpstr>
      <vt:lpstr>SwellVTI</vt:lpstr>
      <vt:lpstr>SLOVESNÝ ROD </vt:lpstr>
      <vt:lpstr>OPAKUJEME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2025-02-02T11:44:24Z</dcterms:created>
  <dcterms:modified xsi:type="dcterms:W3CDTF">2025-02-02T11:55:39Z</dcterms:modified>
</cp:coreProperties>
</file>