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D40FCF-DFA3-444C-A21D-501313AEBE37}" v="2" dt="2023-01-20T10:35:07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látová, Kateřina" userId="ac01f4b1-21d4-4382-b6da-1ecbf5dd29b2" providerId="ADAL" clId="{C5D40FCF-DFA3-444C-A21D-501313AEBE37}"/>
    <pc:docChg chg="modSld">
      <pc:chgData name="Havlátová, Kateřina" userId="ac01f4b1-21d4-4382-b6da-1ecbf5dd29b2" providerId="ADAL" clId="{C5D40FCF-DFA3-444C-A21D-501313AEBE37}" dt="2023-01-20T10:35:07.863" v="1"/>
      <pc:docMkLst>
        <pc:docMk/>
      </pc:docMkLst>
      <pc:sldChg chg="modAnim">
        <pc:chgData name="Havlátová, Kateřina" userId="ac01f4b1-21d4-4382-b6da-1ecbf5dd29b2" providerId="ADAL" clId="{C5D40FCF-DFA3-444C-A21D-501313AEBE37}" dt="2023-01-20T10:35:04.490" v="0"/>
        <pc:sldMkLst>
          <pc:docMk/>
          <pc:sldMk cId="0" sldId="266"/>
        </pc:sldMkLst>
      </pc:sldChg>
      <pc:sldChg chg="modAnim">
        <pc:chgData name="Havlátová, Kateřina" userId="ac01f4b1-21d4-4382-b6da-1ecbf5dd29b2" providerId="ADAL" clId="{C5D40FCF-DFA3-444C-A21D-501313AEBE37}" dt="2023-01-20T10:35:07.863" v="1"/>
        <pc:sldMkLst>
          <pc:docMk/>
          <pc:sldMk cId="0" sldId="26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D350B-6A6C-4874-AE22-C0E0EC0D83C1}" type="doc">
      <dgm:prSet loTypeId="urn:microsoft.com/office/officeart/2005/8/layout/hList1" loCatId="list" qsTypeId="urn:microsoft.com/office/officeart/2005/8/quickstyle/simple2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FD1B524-8CCF-4651-9BAF-3D38A6ACEFA7}">
      <dgm:prSet custT="1"/>
      <dgm:spPr/>
      <dgm:t>
        <a:bodyPr/>
        <a:lstStyle/>
        <a:p>
          <a:r>
            <a:rPr lang="cs-CZ" sz="2000" b="1" u="sng" dirty="0"/>
            <a:t>1) KRÁLOVSKÁ</a:t>
          </a:r>
          <a:r>
            <a:rPr lang="cs-CZ" sz="2000" b="1" dirty="0"/>
            <a:t> – patřila králi, spolu s královskými hrady byla důležitou součástí přímého královského majetku</a:t>
          </a:r>
          <a:endParaRPr lang="en-US" sz="2000" b="1" dirty="0"/>
        </a:p>
      </dgm:t>
    </dgm:pt>
    <dgm:pt modelId="{9E4F9660-CB2B-4F08-B748-2CE69A3F05AE}" type="parTrans" cxnId="{F2ADFB9E-D015-4446-B2C7-8CF63E509F0D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5F6DD22-C425-4E40-ADD4-F230A6E75D5C}" type="sibTrans" cxnId="{F2ADFB9E-D015-4446-B2C7-8CF63E509F0D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9B4ADD97-3451-46EA-B2E2-58BCAF6B469E}">
      <dgm:prSet custT="1"/>
      <dgm:spPr/>
      <dgm:t>
        <a:bodyPr/>
        <a:lstStyle/>
        <a:p>
          <a:r>
            <a:rPr lang="cs-CZ" sz="2000" dirty="0"/>
            <a:t>spadala pod pravomoc královského úředníka – podkomořího</a:t>
          </a:r>
          <a:endParaRPr lang="en-US" sz="2000" dirty="0"/>
        </a:p>
      </dgm:t>
    </dgm:pt>
    <dgm:pt modelId="{EA93D270-963B-48F2-A6B8-953EEEE858AE}" type="parTrans" cxnId="{8E073102-56A0-4B3B-90F9-01484537215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94DB067-BE4C-4AD3-BCE3-21D2E01BF2D8}" type="sibTrans" cxnId="{8E073102-56A0-4B3B-90F9-01484537215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ACDAD1D-4B55-46BB-A59D-817B72C14438}">
      <dgm:prSet custT="1"/>
      <dgm:spPr/>
      <dgm:t>
        <a:bodyPr/>
        <a:lstStyle/>
        <a:p>
          <a:r>
            <a:rPr lang="cs-CZ" sz="2000" dirty="0"/>
            <a:t>s převahou řemeslné činnosti</a:t>
          </a:r>
          <a:endParaRPr lang="en-US" sz="2000" dirty="0"/>
        </a:p>
      </dgm:t>
    </dgm:pt>
    <dgm:pt modelId="{5821B0B7-E921-454D-AE9B-754B12187791}" type="parTrans" cxnId="{852A6DDE-F823-48A1-8BDE-0AADD04E9D4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81BA1C2-8C92-4C13-8F00-2DA0C2CFA27F}" type="sibTrans" cxnId="{852A6DDE-F823-48A1-8BDE-0AADD04E9D4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E51D0A3-82A2-43EC-B305-50B0252BD1F8}">
      <dgm:prSet custT="1"/>
      <dgm:spPr/>
      <dgm:t>
        <a:bodyPr/>
        <a:lstStyle/>
        <a:p>
          <a:r>
            <a:rPr lang="cs-CZ" sz="2000" b="1" u="none" dirty="0"/>
            <a:t>a) HORNÍ</a:t>
          </a:r>
          <a:r>
            <a:rPr lang="cs-CZ" sz="2000" u="none" dirty="0"/>
            <a:t> </a:t>
          </a:r>
          <a:r>
            <a:rPr lang="cs-CZ" sz="2000" dirty="0"/>
            <a:t>– vznikla poblíž rýžovišť nebo dolů nebo přímo v místech, kde se rozvinula důlní činnost, nejbohatší města</a:t>
          </a:r>
          <a:endParaRPr lang="en-US" sz="2000" dirty="0"/>
        </a:p>
      </dgm:t>
    </dgm:pt>
    <dgm:pt modelId="{0A5A24FF-A950-452F-993C-EC11797F33B8}" type="parTrans" cxnId="{7BAEF435-A00C-4226-8C34-F93A8F30494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CD0BA7BE-DBC9-4291-BD68-21E2AB1E3702}" type="sibTrans" cxnId="{7BAEF435-A00C-4226-8C34-F93A8F30494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7E2DF8E-4261-403E-AACF-D3ED58E1A7E3}">
      <dgm:prSet custT="1"/>
      <dgm:spPr/>
      <dgm:t>
        <a:bodyPr/>
        <a:lstStyle/>
        <a:p>
          <a:r>
            <a:rPr lang="cs-CZ" sz="2000" b="1" u="none"/>
            <a:t>b) VĚNNÁ </a:t>
          </a:r>
          <a:r>
            <a:rPr lang="cs-CZ" sz="2000"/>
            <a:t>– patřila královně</a:t>
          </a:r>
          <a:endParaRPr lang="en-US" sz="2000" dirty="0"/>
        </a:p>
      </dgm:t>
    </dgm:pt>
    <dgm:pt modelId="{4297357A-1A52-4924-AD95-95A2E006A768}" type="parTrans" cxnId="{86C95781-7415-40A1-A286-C77CB35B838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4CAA95F-C0EE-486E-A4FD-848F69E7CBC4}" type="sibTrans" cxnId="{86C95781-7415-40A1-A286-C77CB35B838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A89F4BA-EF94-4FE1-8A9E-A525AB21872E}">
      <dgm:prSet custT="1"/>
      <dgm:spPr/>
      <dgm:t>
        <a:bodyPr/>
        <a:lstStyle/>
        <a:p>
          <a:r>
            <a:rPr lang="cs-CZ" sz="2000" b="1" dirty="0"/>
            <a:t>2) PODDANSKÁ MĚSTA - patřila šlechtici nebo církevní instituci, hodnostáři</a:t>
          </a:r>
          <a:endParaRPr lang="en-US" sz="2000" b="1" dirty="0"/>
        </a:p>
      </dgm:t>
    </dgm:pt>
    <dgm:pt modelId="{C7DAD0E2-FD13-4F97-9A86-B897D83A9D27}" type="parTrans" cxnId="{8334742A-72E4-464B-BC44-1781351A15C0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2C4D0795-AE31-4278-BACC-12A46B0F5CEB}" type="sibTrans" cxnId="{8334742A-72E4-464B-BC44-1781351A15C0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F69B4812-984C-4ECA-91AD-62BBF16918C8}">
      <dgm:prSet custT="1"/>
      <dgm:spPr/>
      <dgm:t>
        <a:bodyPr/>
        <a:lstStyle/>
        <a:p>
          <a:pPr>
            <a:lnSpc>
              <a:spcPct val="100000"/>
            </a:lnSpc>
            <a:buSzPts val="1898"/>
            <a:buFont typeface="Arial" panose="020B0604020202020204" pitchFamily="34" charset="0"/>
            <a:buChar char="•"/>
          </a:pPr>
          <a:r>
            <a:rPr lang="cs-CZ" sz="2000" dirty="0"/>
            <a:t>obyvatelstvo – větší poddanská závislost než v královských městech</a:t>
          </a:r>
          <a:endParaRPr lang="en-US" sz="2000" dirty="0"/>
        </a:p>
      </dgm:t>
    </dgm:pt>
    <dgm:pt modelId="{1E4D9482-9F2A-4E41-8E4E-EC3702F39FC5}" type="parTrans" cxnId="{92E270FB-B8FF-4935-960A-9C6C8ABE7FF3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115E86F1-3154-48F3-B972-FBDDEB47CBE0}" type="sibTrans" cxnId="{92E270FB-B8FF-4935-960A-9C6C8ABE7FF3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41792B97-B02D-4356-84A3-D2666DA5D994}" type="pres">
      <dgm:prSet presAssocID="{10ED350B-6A6C-4874-AE22-C0E0EC0D83C1}" presName="Name0" presStyleCnt="0">
        <dgm:presLayoutVars>
          <dgm:dir/>
          <dgm:animLvl val="lvl"/>
          <dgm:resizeHandles val="exact"/>
        </dgm:presLayoutVars>
      </dgm:prSet>
      <dgm:spPr/>
    </dgm:pt>
    <dgm:pt modelId="{E7B0E082-AFA6-46D3-A7B3-E5CA4C61549C}" type="pres">
      <dgm:prSet presAssocID="{EFD1B524-8CCF-4651-9BAF-3D38A6ACEFA7}" presName="composite" presStyleCnt="0"/>
      <dgm:spPr/>
    </dgm:pt>
    <dgm:pt modelId="{7E34F07B-DC99-4BCB-B50F-0FE4CFB91CB6}" type="pres">
      <dgm:prSet presAssocID="{EFD1B524-8CCF-4651-9BAF-3D38A6ACEFA7}" presName="parTx" presStyleLbl="alignNode1" presStyleIdx="0" presStyleCnt="2" custScaleX="109453" custScaleY="141250">
        <dgm:presLayoutVars>
          <dgm:chMax val="0"/>
          <dgm:chPref val="0"/>
          <dgm:bulletEnabled val="1"/>
        </dgm:presLayoutVars>
      </dgm:prSet>
      <dgm:spPr/>
    </dgm:pt>
    <dgm:pt modelId="{F4F46FB6-2AA9-4558-942B-D2832E64E6F0}" type="pres">
      <dgm:prSet presAssocID="{EFD1B524-8CCF-4651-9BAF-3D38A6ACEFA7}" presName="desTx" presStyleLbl="alignAccFollowNode1" presStyleIdx="0" presStyleCnt="2" custScaleX="112864" custLinFactNeighborX="1429" custLinFactNeighborY="4925">
        <dgm:presLayoutVars>
          <dgm:bulletEnabled val="1"/>
        </dgm:presLayoutVars>
      </dgm:prSet>
      <dgm:spPr/>
    </dgm:pt>
    <dgm:pt modelId="{2397BFCB-56C6-48D6-A663-BDDE498CD08C}" type="pres">
      <dgm:prSet presAssocID="{E5F6DD22-C425-4E40-ADD4-F230A6E75D5C}" presName="space" presStyleCnt="0"/>
      <dgm:spPr/>
    </dgm:pt>
    <dgm:pt modelId="{5216D398-949A-4F44-8F5F-8A960AD19789}" type="pres">
      <dgm:prSet presAssocID="{BA89F4BA-EF94-4FE1-8A9E-A525AB21872E}" presName="composite" presStyleCnt="0"/>
      <dgm:spPr/>
    </dgm:pt>
    <dgm:pt modelId="{CD5E9F23-8392-45EF-A84B-3BD0C9C7127D}" type="pres">
      <dgm:prSet presAssocID="{BA89F4BA-EF94-4FE1-8A9E-A525AB21872E}" presName="parTx" presStyleLbl="alignNode1" presStyleIdx="1" presStyleCnt="2" custScaleX="105670" custScaleY="138689" custLinFactNeighborY="8090">
        <dgm:presLayoutVars>
          <dgm:chMax val="0"/>
          <dgm:chPref val="0"/>
          <dgm:bulletEnabled val="1"/>
        </dgm:presLayoutVars>
      </dgm:prSet>
      <dgm:spPr/>
    </dgm:pt>
    <dgm:pt modelId="{A60E1AAB-5632-4AB0-AA3F-0E6FBD62C613}" type="pres">
      <dgm:prSet presAssocID="{BA89F4BA-EF94-4FE1-8A9E-A525AB21872E}" presName="desTx" presStyleLbl="alignAccFollowNode1" presStyleIdx="1" presStyleCnt="2" custLinFactNeighborX="925" custLinFactNeighborY="4591">
        <dgm:presLayoutVars>
          <dgm:bulletEnabled val="1"/>
        </dgm:presLayoutVars>
      </dgm:prSet>
      <dgm:spPr/>
    </dgm:pt>
  </dgm:ptLst>
  <dgm:cxnLst>
    <dgm:cxn modelId="{8E073102-56A0-4B3B-90F9-01484537215C}" srcId="{EFD1B524-8CCF-4651-9BAF-3D38A6ACEFA7}" destId="{9B4ADD97-3451-46EA-B2E2-58BCAF6B469E}" srcOrd="0" destOrd="0" parTransId="{EA93D270-963B-48F2-A6B8-953EEEE858AE}" sibTransId="{794DB067-BE4C-4AD3-BCE3-21D2E01BF2D8}"/>
    <dgm:cxn modelId="{57BD6314-8836-4E91-9FA2-C0E0150A4643}" type="presOf" srcId="{F7E2DF8E-4261-403E-AACF-D3ED58E1A7E3}" destId="{F4F46FB6-2AA9-4558-942B-D2832E64E6F0}" srcOrd="0" destOrd="3" presId="urn:microsoft.com/office/officeart/2005/8/layout/hList1"/>
    <dgm:cxn modelId="{8334742A-72E4-464B-BC44-1781351A15C0}" srcId="{10ED350B-6A6C-4874-AE22-C0E0EC0D83C1}" destId="{BA89F4BA-EF94-4FE1-8A9E-A525AB21872E}" srcOrd="1" destOrd="0" parTransId="{C7DAD0E2-FD13-4F97-9A86-B897D83A9D27}" sibTransId="{2C4D0795-AE31-4278-BACC-12A46B0F5CEB}"/>
    <dgm:cxn modelId="{E2A4602C-4567-4777-AED7-044F67B3C8F7}" type="presOf" srcId="{7ACDAD1D-4B55-46BB-A59D-817B72C14438}" destId="{F4F46FB6-2AA9-4558-942B-D2832E64E6F0}" srcOrd="0" destOrd="1" presId="urn:microsoft.com/office/officeart/2005/8/layout/hList1"/>
    <dgm:cxn modelId="{B9F6AF2E-C639-4B0F-854B-3042C6DBB546}" type="presOf" srcId="{EFD1B524-8CCF-4651-9BAF-3D38A6ACEFA7}" destId="{7E34F07B-DC99-4BCB-B50F-0FE4CFB91CB6}" srcOrd="0" destOrd="0" presId="urn:microsoft.com/office/officeart/2005/8/layout/hList1"/>
    <dgm:cxn modelId="{6F810830-A07C-4FCD-9E45-A56EB0FA7499}" type="presOf" srcId="{9B4ADD97-3451-46EA-B2E2-58BCAF6B469E}" destId="{F4F46FB6-2AA9-4558-942B-D2832E64E6F0}" srcOrd="0" destOrd="0" presId="urn:microsoft.com/office/officeart/2005/8/layout/hList1"/>
    <dgm:cxn modelId="{7BAEF435-A00C-4226-8C34-F93A8F30494E}" srcId="{EFD1B524-8CCF-4651-9BAF-3D38A6ACEFA7}" destId="{8E51D0A3-82A2-43EC-B305-50B0252BD1F8}" srcOrd="2" destOrd="0" parTransId="{0A5A24FF-A950-452F-993C-EC11797F33B8}" sibTransId="{CD0BA7BE-DBC9-4291-BD68-21E2AB1E3702}"/>
    <dgm:cxn modelId="{66BC0845-551C-4760-A26E-997793AE170E}" type="presOf" srcId="{8E51D0A3-82A2-43EC-B305-50B0252BD1F8}" destId="{F4F46FB6-2AA9-4558-942B-D2832E64E6F0}" srcOrd="0" destOrd="2" presId="urn:microsoft.com/office/officeart/2005/8/layout/hList1"/>
    <dgm:cxn modelId="{86C95781-7415-40A1-A286-C77CB35B8383}" srcId="{EFD1B524-8CCF-4651-9BAF-3D38A6ACEFA7}" destId="{F7E2DF8E-4261-403E-AACF-D3ED58E1A7E3}" srcOrd="3" destOrd="0" parTransId="{4297357A-1A52-4924-AD95-95A2E006A768}" sibTransId="{F4CAA95F-C0EE-486E-A4FD-848F69E7CBC4}"/>
    <dgm:cxn modelId="{6B74FA81-1868-45C3-8C30-B9FA8ACCCA2F}" type="presOf" srcId="{F69B4812-984C-4ECA-91AD-62BBF16918C8}" destId="{A60E1AAB-5632-4AB0-AA3F-0E6FBD62C613}" srcOrd="0" destOrd="0" presId="urn:microsoft.com/office/officeart/2005/8/layout/hList1"/>
    <dgm:cxn modelId="{FDCE908B-54FC-4ECA-9E03-E513E0D4E379}" type="presOf" srcId="{10ED350B-6A6C-4874-AE22-C0E0EC0D83C1}" destId="{41792B97-B02D-4356-84A3-D2666DA5D994}" srcOrd="0" destOrd="0" presId="urn:microsoft.com/office/officeart/2005/8/layout/hList1"/>
    <dgm:cxn modelId="{F2ADFB9E-D015-4446-B2C7-8CF63E509F0D}" srcId="{10ED350B-6A6C-4874-AE22-C0E0EC0D83C1}" destId="{EFD1B524-8CCF-4651-9BAF-3D38A6ACEFA7}" srcOrd="0" destOrd="0" parTransId="{9E4F9660-CB2B-4F08-B748-2CE69A3F05AE}" sibTransId="{E5F6DD22-C425-4E40-ADD4-F230A6E75D5C}"/>
    <dgm:cxn modelId="{852A6DDE-F823-48A1-8BDE-0AADD04E9D41}" srcId="{EFD1B524-8CCF-4651-9BAF-3D38A6ACEFA7}" destId="{7ACDAD1D-4B55-46BB-A59D-817B72C14438}" srcOrd="1" destOrd="0" parTransId="{5821B0B7-E921-454D-AE9B-754B12187791}" sibTransId="{381BA1C2-8C92-4C13-8F00-2DA0C2CFA27F}"/>
    <dgm:cxn modelId="{402AB5F6-35E8-4E88-A3CD-FBE89828FC79}" type="presOf" srcId="{BA89F4BA-EF94-4FE1-8A9E-A525AB21872E}" destId="{CD5E9F23-8392-45EF-A84B-3BD0C9C7127D}" srcOrd="0" destOrd="0" presId="urn:microsoft.com/office/officeart/2005/8/layout/hList1"/>
    <dgm:cxn modelId="{92E270FB-B8FF-4935-960A-9C6C8ABE7FF3}" srcId="{BA89F4BA-EF94-4FE1-8A9E-A525AB21872E}" destId="{F69B4812-984C-4ECA-91AD-62BBF16918C8}" srcOrd="0" destOrd="0" parTransId="{1E4D9482-9F2A-4E41-8E4E-EC3702F39FC5}" sibTransId="{115E86F1-3154-48F3-B972-FBDDEB47CBE0}"/>
    <dgm:cxn modelId="{45914D71-8071-41A8-B69C-5E210311A5ED}" type="presParOf" srcId="{41792B97-B02D-4356-84A3-D2666DA5D994}" destId="{E7B0E082-AFA6-46D3-A7B3-E5CA4C61549C}" srcOrd="0" destOrd="0" presId="urn:microsoft.com/office/officeart/2005/8/layout/hList1"/>
    <dgm:cxn modelId="{3DBE6D6F-BFBD-41C2-BDFB-A455BE654AC7}" type="presParOf" srcId="{E7B0E082-AFA6-46D3-A7B3-E5CA4C61549C}" destId="{7E34F07B-DC99-4BCB-B50F-0FE4CFB91CB6}" srcOrd="0" destOrd="0" presId="urn:microsoft.com/office/officeart/2005/8/layout/hList1"/>
    <dgm:cxn modelId="{6EFF70E8-3D23-482F-966A-D2A885CF21FE}" type="presParOf" srcId="{E7B0E082-AFA6-46D3-A7B3-E5CA4C61549C}" destId="{F4F46FB6-2AA9-4558-942B-D2832E64E6F0}" srcOrd="1" destOrd="0" presId="urn:microsoft.com/office/officeart/2005/8/layout/hList1"/>
    <dgm:cxn modelId="{64692736-8205-4ED4-B56C-E2840A07ADC5}" type="presParOf" srcId="{41792B97-B02D-4356-84A3-D2666DA5D994}" destId="{2397BFCB-56C6-48D6-A663-BDDE498CD08C}" srcOrd="1" destOrd="0" presId="urn:microsoft.com/office/officeart/2005/8/layout/hList1"/>
    <dgm:cxn modelId="{075B0E2A-38F3-422E-B7FB-0D2879A1B4BB}" type="presParOf" srcId="{41792B97-B02D-4356-84A3-D2666DA5D994}" destId="{5216D398-949A-4F44-8F5F-8A960AD19789}" srcOrd="2" destOrd="0" presId="urn:microsoft.com/office/officeart/2005/8/layout/hList1"/>
    <dgm:cxn modelId="{88ABA2C0-3E45-4C2C-AA62-945EE52A8004}" type="presParOf" srcId="{5216D398-949A-4F44-8F5F-8A960AD19789}" destId="{CD5E9F23-8392-45EF-A84B-3BD0C9C7127D}" srcOrd="0" destOrd="0" presId="urn:microsoft.com/office/officeart/2005/8/layout/hList1"/>
    <dgm:cxn modelId="{CD0669FE-5343-4E30-AF84-5F64BBD4784C}" type="presParOf" srcId="{5216D398-949A-4F44-8F5F-8A960AD19789}" destId="{A60E1AAB-5632-4AB0-AA3F-0E6FBD62C6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2386CD-4FD2-40FD-8B1E-AA1B012E6553}" type="doc">
      <dgm:prSet loTypeId="urn:microsoft.com/office/officeart/2005/8/layout/hierarchy6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DA8CC80-3549-4C9A-BC24-1A08F161E5F2}">
      <dgm:prSet phldrT="[Text]"/>
      <dgm:spPr/>
      <dgm:t>
        <a:bodyPr/>
        <a:lstStyle/>
        <a:p>
          <a:r>
            <a:rPr lang="cs-CZ" dirty="0"/>
            <a:t>RYCHTÁŘ</a:t>
          </a:r>
        </a:p>
      </dgm:t>
    </dgm:pt>
    <dgm:pt modelId="{F158EC71-A398-4E00-A566-7EF22C4A4AE0}" type="parTrans" cxnId="{C916AC56-D67A-4DF1-AC9B-A2DD8C8F4A2C}">
      <dgm:prSet/>
      <dgm:spPr/>
      <dgm:t>
        <a:bodyPr/>
        <a:lstStyle/>
        <a:p>
          <a:endParaRPr lang="cs-CZ"/>
        </a:p>
      </dgm:t>
    </dgm:pt>
    <dgm:pt modelId="{2BAFA9D2-30E5-4E66-BD06-185E348A3A1D}" type="sibTrans" cxnId="{C916AC56-D67A-4DF1-AC9B-A2DD8C8F4A2C}">
      <dgm:prSet/>
      <dgm:spPr/>
      <dgm:t>
        <a:bodyPr/>
        <a:lstStyle/>
        <a:p>
          <a:endParaRPr lang="cs-CZ"/>
        </a:p>
      </dgm:t>
    </dgm:pt>
    <dgm:pt modelId="{AFE3F8FF-0CEE-4AFE-B39E-F55E5E3709EB}" type="asst">
      <dgm:prSet phldrT="[Text]"/>
      <dgm:spPr/>
      <dgm:t>
        <a:bodyPr/>
        <a:lstStyle/>
        <a:p>
          <a:r>
            <a:rPr lang="cs-CZ" dirty="0"/>
            <a:t>MĚSTSKÁ RADA = KONŠELÉ</a:t>
          </a:r>
        </a:p>
      </dgm:t>
    </dgm:pt>
    <dgm:pt modelId="{A004F07D-337D-457F-80A5-74F57203B7DE}" type="parTrans" cxnId="{1A795B15-B2FF-44EA-A95B-341A887040D0}">
      <dgm:prSet/>
      <dgm:spPr/>
      <dgm:t>
        <a:bodyPr/>
        <a:lstStyle/>
        <a:p>
          <a:endParaRPr lang="cs-CZ"/>
        </a:p>
      </dgm:t>
    </dgm:pt>
    <dgm:pt modelId="{598A0AA1-20BD-4A91-938B-788E103AD2DD}" type="sibTrans" cxnId="{1A795B15-B2FF-44EA-A95B-341A887040D0}">
      <dgm:prSet/>
      <dgm:spPr/>
      <dgm:t>
        <a:bodyPr/>
        <a:lstStyle/>
        <a:p>
          <a:endParaRPr lang="cs-CZ"/>
        </a:p>
      </dgm:t>
    </dgm:pt>
    <dgm:pt modelId="{E31CFCCC-3484-4205-9A53-D6866459F4FD}">
      <dgm:prSet phldrT="[Text]"/>
      <dgm:spPr/>
      <dgm:t>
        <a:bodyPr/>
        <a:lstStyle/>
        <a:p>
          <a:r>
            <a:rPr lang="cs-CZ" dirty="0"/>
            <a:t>PÍSAŘI</a:t>
          </a:r>
        </a:p>
      </dgm:t>
    </dgm:pt>
    <dgm:pt modelId="{A2CA7486-015B-4707-8FC9-A4B342216B4F}" type="parTrans" cxnId="{360F0D67-984D-4976-A18A-CA21FE847061}">
      <dgm:prSet/>
      <dgm:spPr/>
      <dgm:t>
        <a:bodyPr/>
        <a:lstStyle/>
        <a:p>
          <a:endParaRPr lang="cs-CZ"/>
        </a:p>
      </dgm:t>
    </dgm:pt>
    <dgm:pt modelId="{4A47096C-B21F-4A39-A5F9-2894379257BF}" type="sibTrans" cxnId="{360F0D67-984D-4976-A18A-CA21FE847061}">
      <dgm:prSet/>
      <dgm:spPr/>
      <dgm:t>
        <a:bodyPr/>
        <a:lstStyle/>
        <a:p>
          <a:endParaRPr lang="cs-CZ"/>
        </a:p>
      </dgm:t>
    </dgm:pt>
    <dgm:pt modelId="{1B5F7FED-0EBC-4538-91BD-2F857D12DDE8}">
      <dgm:prSet phldrT="[Text]"/>
      <dgm:spPr/>
      <dgm:t>
        <a:bodyPr/>
        <a:lstStyle/>
        <a:p>
          <a:r>
            <a:rPr lang="cs-CZ" dirty="0"/>
            <a:t>ÚŘEDNÍCI</a:t>
          </a:r>
        </a:p>
      </dgm:t>
    </dgm:pt>
    <dgm:pt modelId="{46C7E00E-E6FC-42B9-BBDB-B87FF42B81A0}" type="parTrans" cxnId="{8E98A892-14C5-48E4-8525-4024E88F57E5}">
      <dgm:prSet/>
      <dgm:spPr/>
      <dgm:t>
        <a:bodyPr/>
        <a:lstStyle/>
        <a:p>
          <a:endParaRPr lang="cs-CZ"/>
        </a:p>
      </dgm:t>
    </dgm:pt>
    <dgm:pt modelId="{A73EDE68-7630-4A41-BFD3-245E1C40D7BD}" type="sibTrans" cxnId="{8E98A892-14C5-48E4-8525-4024E88F57E5}">
      <dgm:prSet/>
      <dgm:spPr/>
      <dgm:t>
        <a:bodyPr/>
        <a:lstStyle/>
        <a:p>
          <a:endParaRPr lang="cs-CZ"/>
        </a:p>
      </dgm:t>
    </dgm:pt>
    <dgm:pt modelId="{22D63501-D42B-4E36-A0E4-8779990066C9}" type="pres">
      <dgm:prSet presAssocID="{E32386CD-4FD2-40FD-8B1E-AA1B012E655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891E703-A4CD-4FDB-A153-C0E71F5133D6}" type="pres">
      <dgm:prSet presAssocID="{E32386CD-4FD2-40FD-8B1E-AA1B012E6553}" presName="hierFlow" presStyleCnt="0"/>
      <dgm:spPr/>
    </dgm:pt>
    <dgm:pt modelId="{CA31B893-D23C-4556-9450-A76AC8D44A6D}" type="pres">
      <dgm:prSet presAssocID="{E32386CD-4FD2-40FD-8B1E-AA1B012E655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AA08FF7-4899-4261-A26E-6C60A597172B}" type="pres">
      <dgm:prSet presAssocID="{DDA8CC80-3549-4C9A-BC24-1A08F161E5F2}" presName="Name14" presStyleCnt="0"/>
      <dgm:spPr/>
    </dgm:pt>
    <dgm:pt modelId="{CDA8A799-32D9-4158-8E76-10781798F6B8}" type="pres">
      <dgm:prSet presAssocID="{DDA8CC80-3549-4C9A-BC24-1A08F161E5F2}" presName="level1Shape" presStyleLbl="node0" presStyleIdx="0" presStyleCnt="1" custLinFactNeighborY="1889">
        <dgm:presLayoutVars>
          <dgm:chPref val="3"/>
        </dgm:presLayoutVars>
      </dgm:prSet>
      <dgm:spPr/>
    </dgm:pt>
    <dgm:pt modelId="{727622A6-1F3B-4108-B808-FF186B404AFA}" type="pres">
      <dgm:prSet presAssocID="{DDA8CC80-3549-4C9A-BC24-1A08F161E5F2}" presName="hierChild2" presStyleCnt="0"/>
      <dgm:spPr/>
    </dgm:pt>
    <dgm:pt modelId="{C7ACECCD-AFA8-4D5E-93FB-770161EB5928}" type="pres">
      <dgm:prSet presAssocID="{A004F07D-337D-457F-80A5-74F57203B7DE}" presName="Name19" presStyleLbl="parChTrans1D2" presStyleIdx="0" presStyleCnt="1"/>
      <dgm:spPr/>
    </dgm:pt>
    <dgm:pt modelId="{6CFFC32C-7E6A-44C2-AA65-9AC9EC89FF91}" type="pres">
      <dgm:prSet presAssocID="{AFE3F8FF-0CEE-4AFE-B39E-F55E5E3709EB}" presName="Name21" presStyleCnt="0"/>
      <dgm:spPr/>
    </dgm:pt>
    <dgm:pt modelId="{EF3D4C01-5D5D-435A-BA26-4FFCF1D81410}" type="pres">
      <dgm:prSet presAssocID="{AFE3F8FF-0CEE-4AFE-B39E-F55E5E3709EB}" presName="level2Shape" presStyleLbl="asst1" presStyleIdx="0" presStyleCnt="1" custScaleX="268229"/>
      <dgm:spPr/>
    </dgm:pt>
    <dgm:pt modelId="{B196F2CF-8B1A-4076-B030-15A28156DB7F}" type="pres">
      <dgm:prSet presAssocID="{AFE3F8FF-0CEE-4AFE-B39E-F55E5E3709EB}" presName="hierChild3" presStyleCnt="0"/>
      <dgm:spPr/>
    </dgm:pt>
    <dgm:pt modelId="{C86AB893-57A4-4C12-A4C5-4A3EC72B8B3B}" type="pres">
      <dgm:prSet presAssocID="{A2CA7486-015B-4707-8FC9-A4B342216B4F}" presName="Name19" presStyleLbl="parChTrans1D3" presStyleIdx="0" presStyleCnt="2"/>
      <dgm:spPr/>
    </dgm:pt>
    <dgm:pt modelId="{9BCB061D-72F1-45D1-B4CF-369556753210}" type="pres">
      <dgm:prSet presAssocID="{E31CFCCC-3484-4205-9A53-D6866459F4FD}" presName="Name21" presStyleCnt="0"/>
      <dgm:spPr/>
    </dgm:pt>
    <dgm:pt modelId="{60665B5E-9241-4575-A596-A428B44F8C07}" type="pres">
      <dgm:prSet presAssocID="{E31CFCCC-3484-4205-9A53-D6866459F4FD}" presName="level2Shape" presStyleLbl="node3" presStyleIdx="0" presStyleCnt="2"/>
      <dgm:spPr/>
    </dgm:pt>
    <dgm:pt modelId="{B377C461-1BDE-4DA5-9F6E-36A5962AEC42}" type="pres">
      <dgm:prSet presAssocID="{E31CFCCC-3484-4205-9A53-D6866459F4FD}" presName="hierChild3" presStyleCnt="0"/>
      <dgm:spPr/>
    </dgm:pt>
    <dgm:pt modelId="{55103371-78B6-407A-B856-D3E079A98BC7}" type="pres">
      <dgm:prSet presAssocID="{46C7E00E-E6FC-42B9-BBDB-B87FF42B81A0}" presName="Name19" presStyleLbl="parChTrans1D3" presStyleIdx="1" presStyleCnt="2"/>
      <dgm:spPr/>
    </dgm:pt>
    <dgm:pt modelId="{B9C5C097-9722-4697-AFC0-D7B4DF23DBB9}" type="pres">
      <dgm:prSet presAssocID="{1B5F7FED-0EBC-4538-91BD-2F857D12DDE8}" presName="Name21" presStyleCnt="0"/>
      <dgm:spPr/>
    </dgm:pt>
    <dgm:pt modelId="{4605F7BC-2EBE-4D2E-B88C-F1232B77B3CA}" type="pres">
      <dgm:prSet presAssocID="{1B5F7FED-0EBC-4538-91BD-2F857D12DDE8}" presName="level2Shape" presStyleLbl="node3" presStyleIdx="1" presStyleCnt="2"/>
      <dgm:spPr/>
    </dgm:pt>
    <dgm:pt modelId="{A7A3B0E8-0D12-4330-89B7-46581D76120E}" type="pres">
      <dgm:prSet presAssocID="{1B5F7FED-0EBC-4538-91BD-2F857D12DDE8}" presName="hierChild3" presStyleCnt="0"/>
      <dgm:spPr/>
    </dgm:pt>
    <dgm:pt modelId="{337CA7C9-4864-49EB-B3EC-00546CE1EB9E}" type="pres">
      <dgm:prSet presAssocID="{E32386CD-4FD2-40FD-8B1E-AA1B012E6553}" presName="bgShapesFlow" presStyleCnt="0"/>
      <dgm:spPr/>
    </dgm:pt>
  </dgm:ptLst>
  <dgm:cxnLst>
    <dgm:cxn modelId="{39BD1807-97A1-4D66-9036-C71D8CF402B5}" type="presOf" srcId="{1B5F7FED-0EBC-4538-91BD-2F857D12DDE8}" destId="{4605F7BC-2EBE-4D2E-B88C-F1232B77B3CA}" srcOrd="0" destOrd="0" presId="urn:microsoft.com/office/officeart/2005/8/layout/hierarchy6"/>
    <dgm:cxn modelId="{1A795B15-B2FF-44EA-A95B-341A887040D0}" srcId="{DDA8CC80-3549-4C9A-BC24-1A08F161E5F2}" destId="{AFE3F8FF-0CEE-4AFE-B39E-F55E5E3709EB}" srcOrd="0" destOrd="0" parTransId="{A004F07D-337D-457F-80A5-74F57203B7DE}" sibTransId="{598A0AA1-20BD-4A91-938B-788E103AD2DD}"/>
    <dgm:cxn modelId="{360F0D67-984D-4976-A18A-CA21FE847061}" srcId="{AFE3F8FF-0CEE-4AFE-B39E-F55E5E3709EB}" destId="{E31CFCCC-3484-4205-9A53-D6866459F4FD}" srcOrd="0" destOrd="0" parTransId="{A2CA7486-015B-4707-8FC9-A4B342216B4F}" sibTransId="{4A47096C-B21F-4A39-A5F9-2894379257BF}"/>
    <dgm:cxn modelId="{1539FC53-99D6-49E3-9796-DEF31D9A4048}" type="presOf" srcId="{A004F07D-337D-457F-80A5-74F57203B7DE}" destId="{C7ACECCD-AFA8-4D5E-93FB-770161EB5928}" srcOrd="0" destOrd="0" presId="urn:microsoft.com/office/officeart/2005/8/layout/hierarchy6"/>
    <dgm:cxn modelId="{37041C75-3615-41F1-9B0A-112951B9F1E4}" type="presOf" srcId="{AFE3F8FF-0CEE-4AFE-B39E-F55E5E3709EB}" destId="{EF3D4C01-5D5D-435A-BA26-4FFCF1D81410}" srcOrd="0" destOrd="0" presId="urn:microsoft.com/office/officeart/2005/8/layout/hierarchy6"/>
    <dgm:cxn modelId="{C916AC56-D67A-4DF1-AC9B-A2DD8C8F4A2C}" srcId="{E32386CD-4FD2-40FD-8B1E-AA1B012E6553}" destId="{DDA8CC80-3549-4C9A-BC24-1A08F161E5F2}" srcOrd="0" destOrd="0" parTransId="{F158EC71-A398-4E00-A566-7EF22C4A4AE0}" sibTransId="{2BAFA9D2-30E5-4E66-BD06-185E348A3A1D}"/>
    <dgm:cxn modelId="{2A29288C-2F21-45FF-B732-3C6C5B786F3E}" type="presOf" srcId="{E31CFCCC-3484-4205-9A53-D6866459F4FD}" destId="{60665B5E-9241-4575-A596-A428B44F8C07}" srcOrd="0" destOrd="0" presId="urn:microsoft.com/office/officeart/2005/8/layout/hierarchy6"/>
    <dgm:cxn modelId="{80D24E91-B73C-41BC-82BC-C30AC56EE741}" type="presOf" srcId="{DDA8CC80-3549-4C9A-BC24-1A08F161E5F2}" destId="{CDA8A799-32D9-4158-8E76-10781798F6B8}" srcOrd="0" destOrd="0" presId="urn:microsoft.com/office/officeart/2005/8/layout/hierarchy6"/>
    <dgm:cxn modelId="{8E98A892-14C5-48E4-8525-4024E88F57E5}" srcId="{AFE3F8FF-0CEE-4AFE-B39E-F55E5E3709EB}" destId="{1B5F7FED-0EBC-4538-91BD-2F857D12DDE8}" srcOrd="1" destOrd="0" parTransId="{46C7E00E-E6FC-42B9-BBDB-B87FF42B81A0}" sibTransId="{A73EDE68-7630-4A41-BFD3-245E1C40D7BD}"/>
    <dgm:cxn modelId="{08B851A1-DDD0-4AD3-8782-217868BF25B9}" type="presOf" srcId="{A2CA7486-015B-4707-8FC9-A4B342216B4F}" destId="{C86AB893-57A4-4C12-A4C5-4A3EC72B8B3B}" srcOrd="0" destOrd="0" presId="urn:microsoft.com/office/officeart/2005/8/layout/hierarchy6"/>
    <dgm:cxn modelId="{CCEB5AC1-3E5E-469E-BAF4-2E64A1B579D7}" type="presOf" srcId="{E32386CD-4FD2-40FD-8B1E-AA1B012E6553}" destId="{22D63501-D42B-4E36-A0E4-8779990066C9}" srcOrd="0" destOrd="0" presId="urn:microsoft.com/office/officeart/2005/8/layout/hierarchy6"/>
    <dgm:cxn modelId="{2D95BFF8-0086-4FB0-BF28-242A19B4B54B}" type="presOf" srcId="{46C7E00E-E6FC-42B9-BBDB-B87FF42B81A0}" destId="{55103371-78B6-407A-B856-D3E079A98BC7}" srcOrd="0" destOrd="0" presId="urn:microsoft.com/office/officeart/2005/8/layout/hierarchy6"/>
    <dgm:cxn modelId="{4B40C54B-2BDB-4E2D-9FE4-7A95CCDB3FB3}" type="presParOf" srcId="{22D63501-D42B-4E36-A0E4-8779990066C9}" destId="{9891E703-A4CD-4FDB-A153-C0E71F5133D6}" srcOrd="0" destOrd="0" presId="urn:microsoft.com/office/officeart/2005/8/layout/hierarchy6"/>
    <dgm:cxn modelId="{13529C6B-4A81-4FCB-8898-1C0DA02FC465}" type="presParOf" srcId="{9891E703-A4CD-4FDB-A153-C0E71F5133D6}" destId="{CA31B893-D23C-4556-9450-A76AC8D44A6D}" srcOrd="0" destOrd="0" presId="urn:microsoft.com/office/officeart/2005/8/layout/hierarchy6"/>
    <dgm:cxn modelId="{6921960E-599C-40DD-BBB2-1A0E65B4CF5F}" type="presParOf" srcId="{CA31B893-D23C-4556-9450-A76AC8D44A6D}" destId="{FAA08FF7-4899-4261-A26E-6C60A597172B}" srcOrd="0" destOrd="0" presId="urn:microsoft.com/office/officeart/2005/8/layout/hierarchy6"/>
    <dgm:cxn modelId="{3DD8D33B-E1FA-43B3-AA27-4CD33F68DF5A}" type="presParOf" srcId="{FAA08FF7-4899-4261-A26E-6C60A597172B}" destId="{CDA8A799-32D9-4158-8E76-10781798F6B8}" srcOrd="0" destOrd="0" presId="urn:microsoft.com/office/officeart/2005/8/layout/hierarchy6"/>
    <dgm:cxn modelId="{9BCD24BE-A068-41D4-A9E0-29EB17203C53}" type="presParOf" srcId="{FAA08FF7-4899-4261-A26E-6C60A597172B}" destId="{727622A6-1F3B-4108-B808-FF186B404AFA}" srcOrd="1" destOrd="0" presId="urn:microsoft.com/office/officeart/2005/8/layout/hierarchy6"/>
    <dgm:cxn modelId="{814C9CA6-1B7E-4BCC-A9FF-9FFFBF6A3D87}" type="presParOf" srcId="{727622A6-1F3B-4108-B808-FF186B404AFA}" destId="{C7ACECCD-AFA8-4D5E-93FB-770161EB5928}" srcOrd="0" destOrd="0" presId="urn:microsoft.com/office/officeart/2005/8/layout/hierarchy6"/>
    <dgm:cxn modelId="{BA8B600E-87C7-445D-B69D-0E9F539B0A51}" type="presParOf" srcId="{727622A6-1F3B-4108-B808-FF186B404AFA}" destId="{6CFFC32C-7E6A-44C2-AA65-9AC9EC89FF91}" srcOrd="1" destOrd="0" presId="urn:microsoft.com/office/officeart/2005/8/layout/hierarchy6"/>
    <dgm:cxn modelId="{A3B66BCB-F150-4A2A-83D1-58E344DCDBDB}" type="presParOf" srcId="{6CFFC32C-7E6A-44C2-AA65-9AC9EC89FF91}" destId="{EF3D4C01-5D5D-435A-BA26-4FFCF1D81410}" srcOrd="0" destOrd="0" presId="urn:microsoft.com/office/officeart/2005/8/layout/hierarchy6"/>
    <dgm:cxn modelId="{882CA1EC-7D21-43F9-A393-1B2C4729F121}" type="presParOf" srcId="{6CFFC32C-7E6A-44C2-AA65-9AC9EC89FF91}" destId="{B196F2CF-8B1A-4076-B030-15A28156DB7F}" srcOrd="1" destOrd="0" presId="urn:microsoft.com/office/officeart/2005/8/layout/hierarchy6"/>
    <dgm:cxn modelId="{DA4D93C5-ECFD-4DBD-A994-FC6FE245305E}" type="presParOf" srcId="{B196F2CF-8B1A-4076-B030-15A28156DB7F}" destId="{C86AB893-57A4-4C12-A4C5-4A3EC72B8B3B}" srcOrd="0" destOrd="0" presId="urn:microsoft.com/office/officeart/2005/8/layout/hierarchy6"/>
    <dgm:cxn modelId="{CC9798A0-5BAF-47B9-AA9A-16694BD5D703}" type="presParOf" srcId="{B196F2CF-8B1A-4076-B030-15A28156DB7F}" destId="{9BCB061D-72F1-45D1-B4CF-369556753210}" srcOrd="1" destOrd="0" presId="urn:microsoft.com/office/officeart/2005/8/layout/hierarchy6"/>
    <dgm:cxn modelId="{55D15A77-0FC4-467C-B789-2F5517A9258F}" type="presParOf" srcId="{9BCB061D-72F1-45D1-B4CF-369556753210}" destId="{60665B5E-9241-4575-A596-A428B44F8C07}" srcOrd="0" destOrd="0" presId="urn:microsoft.com/office/officeart/2005/8/layout/hierarchy6"/>
    <dgm:cxn modelId="{CF7366B6-E68E-4293-A4EB-A2EBCD12B176}" type="presParOf" srcId="{9BCB061D-72F1-45D1-B4CF-369556753210}" destId="{B377C461-1BDE-4DA5-9F6E-36A5962AEC42}" srcOrd="1" destOrd="0" presId="urn:microsoft.com/office/officeart/2005/8/layout/hierarchy6"/>
    <dgm:cxn modelId="{9BE5D0C1-AC43-4878-8291-549D93B9CE92}" type="presParOf" srcId="{B196F2CF-8B1A-4076-B030-15A28156DB7F}" destId="{55103371-78B6-407A-B856-D3E079A98BC7}" srcOrd="2" destOrd="0" presId="urn:microsoft.com/office/officeart/2005/8/layout/hierarchy6"/>
    <dgm:cxn modelId="{96F4A083-5F97-43E6-98D6-8B38AF94B095}" type="presParOf" srcId="{B196F2CF-8B1A-4076-B030-15A28156DB7F}" destId="{B9C5C097-9722-4697-AFC0-D7B4DF23DBB9}" srcOrd="3" destOrd="0" presId="urn:microsoft.com/office/officeart/2005/8/layout/hierarchy6"/>
    <dgm:cxn modelId="{A8D2A74E-AE04-4F73-B4DA-DDB03730214C}" type="presParOf" srcId="{B9C5C097-9722-4697-AFC0-D7B4DF23DBB9}" destId="{4605F7BC-2EBE-4D2E-B88C-F1232B77B3CA}" srcOrd="0" destOrd="0" presId="urn:microsoft.com/office/officeart/2005/8/layout/hierarchy6"/>
    <dgm:cxn modelId="{5715AAA6-FF61-4539-AC7F-B623B57C7B63}" type="presParOf" srcId="{B9C5C097-9722-4697-AFC0-D7B4DF23DBB9}" destId="{A7A3B0E8-0D12-4330-89B7-46581D76120E}" srcOrd="1" destOrd="0" presId="urn:microsoft.com/office/officeart/2005/8/layout/hierarchy6"/>
    <dgm:cxn modelId="{6D0736AE-870A-4282-92D4-A7F61B5CD87D}" type="presParOf" srcId="{22D63501-D42B-4E36-A0E4-8779990066C9}" destId="{337CA7C9-4864-49EB-B3EC-00546CE1EB9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4F07B-DC99-4BCB-B50F-0FE4CFB91CB6}">
      <dsp:nvSpPr>
        <dsp:cNvPr id="0" name=""/>
        <dsp:cNvSpPr/>
      </dsp:nvSpPr>
      <dsp:spPr>
        <a:xfrm>
          <a:off x="50910" y="289738"/>
          <a:ext cx="3092042" cy="1596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u="sng" kern="1200" dirty="0"/>
            <a:t>1) KRÁLOVSKÁ</a:t>
          </a:r>
          <a:r>
            <a:rPr lang="cs-CZ" sz="2000" b="1" kern="1200" dirty="0"/>
            <a:t> – patřila králi, spolu s královskými hrady byla důležitou součástí přímého královského majetku</a:t>
          </a:r>
          <a:endParaRPr lang="en-US" sz="2000" b="1" kern="1200" dirty="0"/>
        </a:p>
      </dsp:txBody>
      <dsp:txXfrm>
        <a:off x="50910" y="289738"/>
        <a:ext cx="3092042" cy="1596122"/>
      </dsp:txXfrm>
    </dsp:sp>
    <dsp:sp modelId="{F4F46FB6-2AA9-4558-942B-D2832E64E6F0}">
      <dsp:nvSpPr>
        <dsp:cNvPr id="0" name=""/>
        <dsp:cNvSpPr/>
      </dsp:nvSpPr>
      <dsp:spPr>
        <a:xfrm>
          <a:off x="43099" y="1869105"/>
          <a:ext cx="3188403" cy="43920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spadala pod pravomoc královského úředníka – podkomořího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s převahou řemeslné činnosti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1" u="none" kern="1200" dirty="0"/>
            <a:t>a) HORNÍ</a:t>
          </a:r>
          <a:r>
            <a:rPr lang="cs-CZ" sz="2000" u="none" kern="1200" dirty="0"/>
            <a:t> </a:t>
          </a:r>
          <a:r>
            <a:rPr lang="cs-CZ" sz="2000" kern="1200" dirty="0"/>
            <a:t>– vznikla poblíž rýžovišť nebo dolů nebo přímo v místech, kde se rozvinula důlní činnost, nejbohatší města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1" u="none" kern="1200"/>
            <a:t>b) VĚNNÁ </a:t>
          </a:r>
          <a:r>
            <a:rPr lang="cs-CZ" sz="2000" kern="1200"/>
            <a:t>– patřila královně</a:t>
          </a:r>
          <a:endParaRPr lang="en-US" sz="2000" kern="1200" dirty="0"/>
        </a:p>
      </dsp:txBody>
      <dsp:txXfrm>
        <a:off x="43099" y="1869105"/>
        <a:ext cx="3188403" cy="4392000"/>
      </dsp:txXfrm>
    </dsp:sp>
    <dsp:sp modelId="{CD5E9F23-8392-45EF-A84B-3BD0C9C7127D}">
      <dsp:nvSpPr>
        <dsp:cNvPr id="0" name=""/>
        <dsp:cNvSpPr/>
      </dsp:nvSpPr>
      <dsp:spPr>
        <a:xfrm>
          <a:off x="3586632" y="388390"/>
          <a:ext cx="2985173" cy="15671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2) PODDANSKÁ MĚSTA - patřila šlechtici nebo církevní instituci, hodnostáři</a:t>
          </a:r>
          <a:endParaRPr lang="en-US" sz="2000" b="1" kern="1200" dirty="0"/>
        </a:p>
      </dsp:txBody>
      <dsp:txXfrm>
        <a:off x="3586632" y="388390"/>
        <a:ext cx="2985173" cy="1567183"/>
      </dsp:txXfrm>
    </dsp:sp>
    <dsp:sp modelId="{A60E1AAB-5632-4AB0-AA3F-0E6FBD62C613}">
      <dsp:nvSpPr>
        <dsp:cNvPr id="0" name=""/>
        <dsp:cNvSpPr/>
      </dsp:nvSpPr>
      <dsp:spPr>
        <a:xfrm>
          <a:off x="3692852" y="1847201"/>
          <a:ext cx="2824995" cy="43920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SzPts val="1898"/>
            <a:buFont typeface="Arial" panose="020B0604020202020204" pitchFamily="34" charset="0"/>
            <a:buChar char="•"/>
          </a:pPr>
          <a:r>
            <a:rPr lang="cs-CZ" sz="2000" kern="1200" dirty="0"/>
            <a:t>obyvatelstvo – větší poddanská závislost než v královských městech</a:t>
          </a:r>
          <a:endParaRPr lang="en-US" sz="2000" kern="1200" dirty="0"/>
        </a:p>
      </dsp:txBody>
      <dsp:txXfrm>
        <a:off x="3692852" y="1847201"/>
        <a:ext cx="2824995" cy="4392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8A799-32D9-4158-8E76-10781798F6B8}">
      <dsp:nvSpPr>
        <dsp:cNvPr id="0" name=""/>
        <dsp:cNvSpPr/>
      </dsp:nvSpPr>
      <dsp:spPr>
        <a:xfrm>
          <a:off x="1719479" y="18223"/>
          <a:ext cx="1398258" cy="932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RYCHTÁŘ</a:t>
          </a:r>
        </a:p>
      </dsp:txBody>
      <dsp:txXfrm>
        <a:off x="1746781" y="45525"/>
        <a:ext cx="1343654" cy="877568"/>
      </dsp:txXfrm>
    </dsp:sp>
    <dsp:sp modelId="{C7ACECCD-AFA8-4D5E-93FB-770161EB5928}">
      <dsp:nvSpPr>
        <dsp:cNvPr id="0" name=""/>
        <dsp:cNvSpPr/>
      </dsp:nvSpPr>
      <dsp:spPr>
        <a:xfrm>
          <a:off x="2372888" y="950395"/>
          <a:ext cx="91440" cy="355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D4C01-5D5D-435A-BA26-4FFCF1D81410}">
      <dsp:nvSpPr>
        <dsp:cNvPr id="0" name=""/>
        <dsp:cNvSpPr/>
      </dsp:nvSpPr>
      <dsp:spPr>
        <a:xfrm>
          <a:off x="543341" y="1305655"/>
          <a:ext cx="3750533" cy="932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MĚSTSKÁ RADA = KONŠELÉ</a:t>
          </a:r>
        </a:p>
      </dsp:txBody>
      <dsp:txXfrm>
        <a:off x="570643" y="1332957"/>
        <a:ext cx="3695929" cy="877568"/>
      </dsp:txXfrm>
    </dsp:sp>
    <dsp:sp modelId="{C86AB893-57A4-4C12-A4C5-4A3EC72B8B3B}">
      <dsp:nvSpPr>
        <dsp:cNvPr id="0" name=""/>
        <dsp:cNvSpPr/>
      </dsp:nvSpPr>
      <dsp:spPr>
        <a:xfrm>
          <a:off x="1509740" y="2237828"/>
          <a:ext cx="908867" cy="372868"/>
        </a:xfrm>
        <a:custGeom>
          <a:avLst/>
          <a:gdLst/>
          <a:ahLst/>
          <a:cxnLst/>
          <a:rect l="0" t="0" r="0" b="0"/>
          <a:pathLst>
            <a:path>
              <a:moveTo>
                <a:pt x="908867" y="0"/>
              </a:moveTo>
              <a:lnTo>
                <a:pt x="908867" y="186434"/>
              </a:lnTo>
              <a:lnTo>
                <a:pt x="0" y="186434"/>
              </a:lnTo>
              <a:lnTo>
                <a:pt x="0" y="3728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65B5E-9241-4575-A596-A428B44F8C07}">
      <dsp:nvSpPr>
        <dsp:cNvPr id="0" name=""/>
        <dsp:cNvSpPr/>
      </dsp:nvSpPr>
      <dsp:spPr>
        <a:xfrm>
          <a:off x="810611" y="2610696"/>
          <a:ext cx="1398258" cy="932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PÍSAŘI</a:t>
          </a:r>
        </a:p>
      </dsp:txBody>
      <dsp:txXfrm>
        <a:off x="837913" y="2637998"/>
        <a:ext cx="1343654" cy="877568"/>
      </dsp:txXfrm>
    </dsp:sp>
    <dsp:sp modelId="{55103371-78B6-407A-B856-D3E079A98BC7}">
      <dsp:nvSpPr>
        <dsp:cNvPr id="0" name=""/>
        <dsp:cNvSpPr/>
      </dsp:nvSpPr>
      <dsp:spPr>
        <a:xfrm>
          <a:off x="2418608" y="2237828"/>
          <a:ext cx="908867" cy="372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4"/>
              </a:lnTo>
              <a:lnTo>
                <a:pt x="908867" y="186434"/>
              </a:lnTo>
              <a:lnTo>
                <a:pt x="908867" y="3728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5F7BC-2EBE-4D2E-B88C-F1232B77B3CA}">
      <dsp:nvSpPr>
        <dsp:cNvPr id="0" name=""/>
        <dsp:cNvSpPr/>
      </dsp:nvSpPr>
      <dsp:spPr>
        <a:xfrm>
          <a:off x="2628347" y="2610696"/>
          <a:ext cx="1398258" cy="932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ÚŘEDNÍCI</a:t>
          </a:r>
        </a:p>
      </dsp:txBody>
      <dsp:txXfrm>
        <a:off x="2655649" y="2637998"/>
        <a:ext cx="1343654" cy="877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2612F-0B18-40A9-8E96-BD1929F9B2E5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C415-0DFC-4824-B4DE-A0AA6F6D13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29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44388-AF29-4085-AA85-2FB822550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345B69-6DFA-4BB9-BCFF-2403876F1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C119CF-1CB6-4AC9-A384-46F357E4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823F-9710-489B-B3D1-6840654C53D4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2736EF-A1A8-48CF-8C38-48AE2B56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04371D-0597-43FA-B34E-2234A0B5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D399-E969-47E9-98F2-465EA7C6A8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85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09F27-C6DF-4A3F-BE4E-0DBD061A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3D38353-6BA2-4866-94DD-A79E5A144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E40E0E-96C1-453F-8DDB-9EBEF73A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823F-9710-489B-B3D1-6840654C53D4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43F4F3-5045-4405-B4F7-C37FA7F99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7350E5-B602-4C7A-92C7-A176222A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D399-E969-47E9-98F2-465EA7C6A8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32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B41E2FF-93E9-4D7B-9F8A-BC26F0DE9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ECFB6B-811F-4C79-9087-22CB425DF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66268C-2CB4-4535-A290-F4997AA4F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823F-9710-489B-B3D1-6840654C53D4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EB9D77-0BE8-429C-91B3-FFF59EBC3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847758-4BC9-447C-A19D-7A661D8E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D399-E969-47E9-98F2-465EA7C6A8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67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D849F2-971D-4FF2-AFC7-01CBFC8C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8A48C4-0D8C-4EBB-BC96-CA1AA985B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BE9A35-8F48-418A-B4AE-FA7F0930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823F-9710-489B-B3D1-6840654C53D4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4E7987-179F-4DD0-878D-323250FF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760850-1224-400E-897B-08005306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D399-E969-47E9-98F2-465EA7C6A8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34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EDDFF-CD3D-47FD-AB70-22759FC97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EA618E-F32A-4AE9-AFDB-7D9C5E9E7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2A78C3-6DDA-4425-8188-AED26B02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823F-9710-489B-B3D1-6840654C53D4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867DF4-0983-408F-A5D9-C8535E6A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E8824A-A1C2-4AF7-B149-AB955E9A7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D399-E969-47E9-98F2-465EA7C6A8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5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C53930-E37F-4B38-AB22-8D0E6E630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A226A8-69D6-4C2D-AD9C-1BD65036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2554F5-290D-4BE0-9831-F81D10863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8A534A-72C4-4615-8BFE-5F6FC41CB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823F-9710-489B-B3D1-6840654C53D4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8B07E2-FE78-42EF-AE27-81FBCCA5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F794F7-D7ED-4CA0-A126-26D0AD00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D399-E969-47E9-98F2-465EA7C6A8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91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3102E4-D672-451E-8942-6EC72C49A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3A4584-72B9-4D05-86C3-0BFE9748B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DD322F-DBE7-4A8E-9EF1-3D9AB4338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AC4274B-03E1-4C71-9F8C-AE5F949AC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FF4ABAD-5A6A-4D13-80FF-19629BCB3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44F5CC-672D-4C68-BEC8-CB593E3A9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823F-9710-489B-B3D1-6840654C53D4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A95CED3-2167-4ADA-B7AA-345FB514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74AA3E1-D991-4B9A-8DF9-1668BF30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D399-E969-47E9-98F2-465EA7C6A8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84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AA515-2CE1-4408-B9E4-DCE2D040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5B0D01F-4C38-466F-B21F-F85933666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823F-9710-489B-B3D1-6840654C53D4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377B3F-BF00-415F-90BD-C2BB3676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970610-1602-425A-872C-0EC0B3F3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D399-E969-47E9-98F2-465EA7C6A8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36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C8A2A43-FE00-46AB-B9A5-90CC9888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823F-9710-489B-B3D1-6840654C53D4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CCB2690-D3A6-47D8-B246-9362D2E3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127B527-78B1-4510-83EC-42AD91F4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D399-E969-47E9-98F2-465EA7C6A8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55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F8975-250A-4850-9574-F3B6E404D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4ADE2E-AD16-406A-BF11-A5D16C6FC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D79DFBA-6069-41D1-A131-CA1B592E6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78E215-6EEA-443E-B4B1-830C8F6B1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823F-9710-489B-B3D1-6840654C53D4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53896F-351A-4C8A-AA38-15A3B5E89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57B32F-9DC5-4D8F-8E9B-B588F438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D399-E969-47E9-98F2-465EA7C6A8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ED8F6-D726-4064-B72D-A5E15363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8545DB4-02B8-42AE-B896-905C49DD7E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5B24EB-B5C9-45BB-A4A1-76482D24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82E761-BDDD-4A52-B207-154EAF850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823F-9710-489B-B3D1-6840654C53D4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C6C4F6-2A21-4E41-9BA5-C256E035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3793D-4A27-4CE6-9913-A5D35CFE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D399-E969-47E9-98F2-465EA7C6A8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84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2E066A-2BF6-4613-9AE5-6A15C2FC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080AAA-F9BE-40E3-9EBE-ED86B24A7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FE46E0-5D50-4EDA-938C-30401C232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3823F-9710-489B-B3D1-6840654C53D4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E15F5C-D5BC-41CF-B38A-6C535515F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C05D51-4C2A-4E17-A4D4-891A4EC37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2D399-E969-47E9-98F2-465EA7C6A8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79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39D818-8D10-4AF0-821D-C3C0D9B3E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67" y="583096"/>
            <a:ext cx="6164685" cy="4843922"/>
          </a:xfrm>
        </p:spPr>
        <p:txBody>
          <a:bodyPr>
            <a:noAutofit/>
          </a:bodyPr>
          <a:lstStyle/>
          <a:p>
            <a:r>
              <a:rPr lang="cs-CZ" sz="5400" b="1" dirty="0">
                <a:latin typeface="Gill Sans Nova" panose="020B0602020104020203" pitchFamily="34" charset="0"/>
              </a:rPr>
              <a:t>VZNIK STŘEDOVĚKÝCH MĚST V ČESKÝCH ZEMÍCH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5094A1-2F0E-4EFB-A9B7-CD7281F2A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16" y="5754762"/>
            <a:ext cx="4620584" cy="775494"/>
          </a:xfrm>
        </p:spPr>
        <p:txBody>
          <a:bodyPr>
            <a:normAutofit/>
          </a:bodyPr>
          <a:lstStyle/>
          <a:p>
            <a:r>
              <a:rPr lang="cs-CZ" sz="3200" dirty="0"/>
              <a:t>34. HODINA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52B61C-7567-4296-8446-EC9D5C98B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9963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94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>
            <a:spLocks noGrp="1"/>
          </p:cNvSpPr>
          <p:nvPr>
            <p:ph type="body" idx="1"/>
          </p:nvPr>
        </p:nvSpPr>
        <p:spPr>
          <a:xfrm>
            <a:off x="304800" y="1286885"/>
            <a:ext cx="5539409" cy="37489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SzPts val="1898"/>
            </a:pPr>
            <a:r>
              <a:rPr lang="cs-CZ" dirty="0">
                <a:solidFill>
                  <a:srgbClr val="FF0000"/>
                </a:solidFill>
              </a:rPr>
              <a:t>OBCHODNÍCI</a:t>
            </a:r>
            <a:r>
              <a:rPr lang="cs-CZ" dirty="0"/>
              <a:t> – kupci, kramáři</a:t>
            </a:r>
            <a:endParaRPr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SzPts val="1898"/>
            </a:pPr>
            <a:r>
              <a:rPr lang="cs-CZ" dirty="0">
                <a:solidFill>
                  <a:srgbClr val="FF0000"/>
                </a:solidFill>
              </a:rPr>
              <a:t>ŘEMESLNÍCI</a:t>
            </a:r>
            <a:r>
              <a:rPr lang="cs-CZ" dirty="0"/>
              <a:t> – mistr – majitel řemeslnické dílny, zaměstnával tovaryše a učedníky</a:t>
            </a:r>
            <a:endParaRPr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SzPts val="1898"/>
            </a:pPr>
            <a:r>
              <a:rPr lang="cs-CZ" dirty="0">
                <a:solidFill>
                  <a:srgbClr val="FF0000"/>
                </a:solidFill>
              </a:rPr>
              <a:t>CECHY</a:t>
            </a:r>
            <a:r>
              <a:rPr lang="cs-CZ" dirty="0"/>
              <a:t> – společenství řemeslníků vykonávajících stejné řemeslo – stanovy</a:t>
            </a:r>
            <a:endParaRPr dirty="0"/>
          </a:p>
          <a:p>
            <a:pPr marL="274320" indent="-153797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SzPts val="1898"/>
              <a:buNone/>
            </a:pPr>
            <a:endParaRPr dirty="0"/>
          </a:p>
        </p:txBody>
      </p:sp>
      <p:pic>
        <p:nvPicPr>
          <p:cNvPr id="165" name="Google Shape;16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724795"/>
            <a:ext cx="5898232" cy="442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 spcFirstLastPara="1" vert="horz" lIns="45700" tIns="0" rIns="45700" bIns="0" rtlCol="0" anchorCtr="0">
            <a:normAutofit/>
          </a:bodyPr>
          <a:lstStyle/>
          <a:p>
            <a:pPr>
              <a:spcBef>
                <a:spcPts val="0"/>
              </a:spcBef>
              <a:buClr>
                <a:srgbClr val="FEF7F0"/>
              </a:buClr>
              <a:buSzPts val="3800"/>
            </a:pPr>
            <a:r>
              <a:rPr lang="cs-CZ" sz="4800" b="1" dirty="0">
                <a:solidFill>
                  <a:srgbClr val="FFFFFF"/>
                </a:solidFill>
              </a:rPr>
              <a:t>ZAKLÁDÁNÍ MĚST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idx="1"/>
          </p:nvPr>
        </p:nvSpPr>
        <p:spPr>
          <a:xfrm>
            <a:off x="409709" y="2861228"/>
            <a:ext cx="11252407" cy="3722452"/>
          </a:xfrm>
          <a:prstGeom prst="rect">
            <a:avLst/>
          </a:prstGeom>
        </p:spPr>
        <p:txBody>
          <a:bodyPr spcFirstLastPara="1" vert="horz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SzPts val="1898"/>
            </a:pPr>
            <a:r>
              <a:rPr lang="cs-CZ" sz="3200" dirty="0"/>
              <a:t>v raně středověkých Čechách ještě neexistovala skutečná města</a:t>
            </a:r>
          </a:p>
          <a:p>
            <a:pPr>
              <a:spcBef>
                <a:spcPts val="600"/>
              </a:spcBef>
              <a:buSzPts val="1898"/>
            </a:pPr>
            <a:r>
              <a:rPr lang="cs-CZ" sz="3200" dirty="0"/>
              <a:t>zakládání měst se začalo šířit ve 13. století, především s příchodem německých kolonistů</a:t>
            </a:r>
          </a:p>
          <a:p>
            <a:pPr>
              <a:spcBef>
                <a:spcPts val="600"/>
              </a:spcBef>
              <a:buSzPts val="1898"/>
            </a:pPr>
            <a:r>
              <a:rPr lang="cs-CZ" sz="3200" dirty="0"/>
              <a:t>ve druhé polovině 13. století vznikají hlavně královská města</a:t>
            </a:r>
          </a:p>
          <a:p>
            <a:pPr>
              <a:spcBef>
                <a:spcPts val="600"/>
              </a:spcBef>
              <a:buSzPts val="1898"/>
            </a:pPr>
            <a:r>
              <a:rPr lang="cs-CZ" sz="3200" dirty="0"/>
              <a:t>hradská střediska, v blízkosti klášterů, u obchodních cest, u brodů, na zeleném drnu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Google Shape;112;p4"/>
          <p:cNvSpPr txBox="1">
            <a:spLocks noGrp="1"/>
          </p:cNvSpPr>
          <p:nvPr>
            <p:ph idx="1"/>
          </p:nvPr>
        </p:nvSpPr>
        <p:spPr>
          <a:xfrm>
            <a:off x="472440" y="898391"/>
            <a:ext cx="5858022" cy="5449400"/>
          </a:xfrm>
          <a:prstGeom prst="rect">
            <a:avLst/>
          </a:prstGeom>
        </p:spPr>
        <p:txBody>
          <a:bodyPr spcFirstLastPara="1" vert="horz" lIns="91425" tIns="45700" rIns="91425" bIns="45700" rtlCol="0" anchorCtr="0">
            <a:normAutofit/>
          </a:bodyPr>
          <a:lstStyle/>
          <a:p>
            <a:pPr>
              <a:spcBef>
                <a:spcPts val="0"/>
              </a:spcBef>
              <a:buSzPts val="1898"/>
            </a:pPr>
            <a:r>
              <a:rPr lang="cs-CZ" dirty="0"/>
              <a:t>nutnost splnění různých podmínek:</a:t>
            </a:r>
          </a:p>
          <a:p>
            <a:pPr lvl="1">
              <a:spcBef>
                <a:spcPts val="600"/>
              </a:spcBef>
              <a:buSzPts val="1898"/>
            </a:pPr>
            <a:r>
              <a:rPr lang="cs-CZ" dirty="0"/>
              <a:t>vhodná poloha z hlediska obranyschopnosti</a:t>
            </a:r>
          </a:p>
          <a:p>
            <a:pPr lvl="1">
              <a:spcBef>
                <a:spcPts val="600"/>
              </a:spcBef>
              <a:buSzPts val="1898"/>
            </a:pPr>
            <a:r>
              <a:rPr lang="cs-CZ" dirty="0"/>
              <a:t>dostatečně velké vesnické zázemí jako spádová tržní oblast</a:t>
            </a:r>
          </a:p>
          <a:p>
            <a:pPr lvl="1">
              <a:spcBef>
                <a:spcPts val="600"/>
              </a:spcBef>
              <a:buSzPts val="1898"/>
            </a:pPr>
            <a:r>
              <a:rPr lang="cs-CZ" dirty="0"/>
              <a:t>zájem panovníka nebo feudálního pána</a:t>
            </a:r>
          </a:p>
          <a:p>
            <a:pPr>
              <a:spcBef>
                <a:spcPts val="600"/>
              </a:spcBef>
              <a:buSzPts val="1898"/>
            </a:pPr>
            <a:r>
              <a:rPr lang="cs-CZ" b="1" dirty="0"/>
              <a:t>LOKÁTOR</a:t>
            </a:r>
            <a:r>
              <a:rPr lang="cs-CZ" dirty="0"/>
              <a:t> – odborník na založení města – uzavřel smlouvu s pánem města a řídil vznik města, </a:t>
            </a:r>
          </a:p>
          <a:p>
            <a:pPr lvl="1">
              <a:spcBef>
                <a:spcPts val="600"/>
              </a:spcBef>
              <a:buSzPts val="1898"/>
            </a:pPr>
            <a:r>
              <a:rPr lang="cs-CZ" sz="2800" dirty="0"/>
              <a:t>zpravidla získal ve městě různé výhody, např. rychtu, pozemky apod.</a:t>
            </a: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4"/>
          <a:srcRect l="31371" r="1472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30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  <a:prstGeom prst="rect">
            <a:avLst/>
          </a:prstGeom>
        </p:spPr>
        <p:txBody>
          <a:bodyPr spcFirstLastPara="1" vert="horz" lIns="45700" tIns="0" rIns="45700" bIns="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FEF7F0"/>
              </a:buClr>
              <a:buSzPts val="3800"/>
            </a:pPr>
            <a:r>
              <a:rPr lang="cs-CZ" sz="5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DRUHY MĚST: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36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0" name="Google Shape;119;p5">
            <a:extLst>
              <a:ext uri="{FF2B5EF4-FFF2-40B4-BE49-F238E27FC236}">
                <a16:creationId xmlns:a16="http://schemas.microsoft.com/office/drawing/2014/main" id="{FCEF2E3D-9B57-F34A-D82E-EDEF9B55D1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112174"/>
              </p:ext>
            </p:extLst>
          </p:nvPr>
        </p:nvGraphicFramePr>
        <p:xfrm>
          <a:off x="5316972" y="1"/>
          <a:ext cx="6574536" cy="633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graphicEl>
                                              <a:dgm id="{7E34F07B-DC99-4BCB-B50F-0FE4CFB91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>
                                            <p:graphicEl>
                                              <a:dgm id="{7E34F07B-DC99-4BCB-B50F-0FE4CFB91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>
                                            <p:graphicEl>
                                              <a:dgm id="{7E34F07B-DC99-4BCB-B50F-0FE4CFB91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>
                                            <p:graphicEl>
                                              <a:dgm id="{7E34F07B-DC99-4BCB-B50F-0FE4CFB91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graphicEl>
                                              <a:dgm id="{F4F46FB6-2AA9-4558-942B-D2832E64E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0">
                                            <p:graphicEl>
                                              <a:dgm id="{F4F46FB6-2AA9-4558-942B-D2832E64E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">
                                            <p:graphicEl>
                                              <a:dgm id="{F4F46FB6-2AA9-4558-942B-D2832E64E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0">
                                            <p:graphicEl>
                                              <a:dgm id="{F4F46FB6-2AA9-4558-942B-D2832E64E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graphicEl>
                                              <a:dgm id="{CD5E9F23-8392-45EF-A84B-3BD0C9C71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>
                                            <p:graphicEl>
                                              <a:dgm id="{CD5E9F23-8392-45EF-A84B-3BD0C9C71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>
                                            <p:graphicEl>
                                              <a:dgm id="{CD5E9F23-8392-45EF-A84B-3BD0C9C71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>
                                            <p:graphicEl>
                                              <a:dgm id="{CD5E9F23-8392-45EF-A84B-3BD0C9C71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graphicEl>
                                              <a:dgm id="{A60E1AAB-5632-4AB0-AA3F-0E6FBD62C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0">
                                            <p:graphicEl>
                                              <a:dgm id="{A60E1AAB-5632-4AB0-AA3F-0E6FBD62C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0">
                                            <p:graphicEl>
                                              <a:dgm id="{A60E1AAB-5632-4AB0-AA3F-0E6FBD62C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0">
                                            <p:graphicEl>
                                              <a:dgm id="{A60E1AAB-5632-4AB0-AA3F-0E6FBD62C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0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828260" y="22558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0" rIns="45700" bIns="0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rgbClr val="FEF7F0"/>
              </a:buClr>
              <a:buSzPts val="3800"/>
            </a:pPr>
            <a: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MĚSTSKÁ PRIVILEGIA: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443948" y="1675676"/>
            <a:ext cx="10979426" cy="48463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>
              <a:spcBef>
                <a:spcPts val="0"/>
              </a:spcBef>
              <a:buSzPts val="1898"/>
            </a:pPr>
            <a:r>
              <a:rPr lang="cs-CZ" dirty="0"/>
              <a:t>upravovala právní, společenské, hospodářské a správní postavení měst</a:t>
            </a:r>
            <a:endParaRPr dirty="0"/>
          </a:p>
          <a:p>
            <a:pPr>
              <a:spcBef>
                <a:spcPts val="600"/>
              </a:spcBef>
              <a:buSzPts val="1898"/>
            </a:pPr>
            <a:r>
              <a:rPr lang="cs-CZ" dirty="0"/>
              <a:t>města je získávala od své vrchnosti a od panovníka, často za nákladné peněžní dary</a:t>
            </a:r>
            <a:endParaRPr dirty="0"/>
          </a:p>
          <a:p>
            <a:pPr marL="274320" indent="-153797">
              <a:spcBef>
                <a:spcPts val="600"/>
              </a:spcBef>
              <a:buSzPts val="1898"/>
              <a:buNone/>
            </a:pPr>
            <a:endParaRPr dirty="0"/>
          </a:p>
          <a:p>
            <a:pPr marL="274320" indent="-153797">
              <a:spcBef>
                <a:spcPts val="600"/>
              </a:spcBef>
              <a:buSzPts val="1898"/>
              <a:buNone/>
            </a:pPr>
            <a:endParaRPr dirty="0"/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6262" y="2885662"/>
            <a:ext cx="6264696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43;p9">
            <a:extLst>
              <a:ext uri="{FF2B5EF4-FFF2-40B4-BE49-F238E27FC236}">
                <a16:creationId xmlns:a16="http://schemas.microsoft.com/office/drawing/2014/main" id="{05729775-01FF-47DF-9441-6008FFA3D4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  <a:prstGeom prst="rect">
            <a:avLst/>
          </a:prstGeom>
        </p:spPr>
        <p:txBody>
          <a:bodyPr spcFirstLastPara="1" vert="horz" lIns="45700" tIns="0" rIns="45700" bIns="0" rtlCol="0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FEF7F0"/>
              </a:buClr>
              <a:buSzPts val="3800"/>
            </a:pPr>
            <a:r>
              <a:rPr lang="cs-CZ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PRÁVA MĚST</a:t>
            </a:r>
          </a:p>
        </p:txBody>
      </p:sp>
      <p:pic>
        <p:nvPicPr>
          <p:cNvPr id="3" name="Obrázek 2" descr="Obsah obrázku text, tkanina&#10;&#10;Popis byl vytvořen automaticky">
            <a:extLst>
              <a:ext uri="{FF2B5EF4-FFF2-40B4-BE49-F238E27FC236}">
                <a16:creationId xmlns:a16="http://schemas.microsoft.com/office/drawing/2014/main" id="{548CBEA4-182F-41FB-8761-721C6C7ED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52" r="20658" b="-1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7" name="Google Shape;137;p8"/>
          <p:cNvSpPr txBox="1">
            <a:spLocks noGrp="1"/>
          </p:cNvSpPr>
          <p:nvPr>
            <p:ph type="body" idx="1"/>
          </p:nvPr>
        </p:nvSpPr>
        <p:spPr>
          <a:xfrm>
            <a:off x="3611534" y="2147357"/>
            <a:ext cx="4884766" cy="4101042"/>
          </a:xfrm>
          <a:prstGeom prst="rect">
            <a:avLst/>
          </a:prstGeom>
        </p:spPr>
        <p:txBody>
          <a:bodyPr spcFirstLastPara="1" vert="horz" lIns="91425" tIns="45700" rIns="91425" bIns="45700" rtlCol="0" anchorCtr="0">
            <a:normAutofit/>
          </a:bodyPr>
          <a:lstStyle/>
          <a:p>
            <a:pPr marL="514350" indent="-514350" algn="ctr">
              <a:spcBef>
                <a:spcPts val="0"/>
              </a:spcBef>
              <a:buSzPts val="1898"/>
              <a:buFont typeface="+mj-lt"/>
              <a:buAutoNum type="arabicPeriod"/>
            </a:pPr>
            <a:r>
              <a:rPr lang="cs-CZ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PRÁVO TRŽNÍ</a:t>
            </a:r>
          </a:p>
          <a:p>
            <a:pPr marL="514350" indent="-514350" algn="ctr">
              <a:spcBef>
                <a:spcPts val="600"/>
              </a:spcBef>
              <a:buSzPts val="1898"/>
              <a:buFont typeface="+mj-lt"/>
              <a:buAutoNum type="arabicPeriod"/>
            </a:pPr>
            <a:r>
              <a:rPr lang="cs-CZ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PRÁVO HRADEBNÍ</a:t>
            </a:r>
          </a:p>
          <a:p>
            <a:pPr marL="514350" indent="-514350" algn="ctr">
              <a:spcBef>
                <a:spcPts val="600"/>
              </a:spcBef>
              <a:buSzPts val="1898"/>
              <a:buFont typeface="+mj-lt"/>
              <a:buAutoNum type="arabicPeriod"/>
            </a:pPr>
            <a:r>
              <a:rPr lang="cs-CZ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PRÁVO MÍLOVÉ</a:t>
            </a:r>
          </a:p>
          <a:p>
            <a:pPr marL="514350" indent="-514350" algn="ctr">
              <a:spcBef>
                <a:spcPts val="600"/>
              </a:spcBef>
              <a:buSzPts val="1898"/>
              <a:buFont typeface="+mj-lt"/>
              <a:buAutoNum type="arabicPeriod"/>
            </a:pPr>
            <a:r>
              <a:rPr lang="cs-CZ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PRÁVO HRDELNÍ</a:t>
            </a:r>
          </a:p>
          <a:p>
            <a:pPr marL="514350" indent="-514350" algn="ctr">
              <a:spcBef>
                <a:spcPts val="600"/>
              </a:spcBef>
              <a:buSzPts val="1898"/>
              <a:buFont typeface="+mj-lt"/>
              <a:buAutoNum type="arabicPeriod"/>
            </a:pPr>
            <a:r>
              <a:rPr lang="cs-CZ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PRÁVO VÁREČNÉ</a:t>
            </a:r>
          </a:p>
        </p:txBody>
      </p:sp>
      <p:pic>
        <p:nvPicPr>
          <p:cNvPr id="138" name="Google Shape;138;p8"/>
          <p:cNvPicPr preferRelativeResize="0"/>
          <p:nvPr/>
        </p:nvPicPr>
        <p:blipFill rotWithShape="1">
          <a:blip r:embed="rId4"/>
          <a:srcRect l="24317" r="35660" b="-1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406574" y="25377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0" rIns="45700" bIns="0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rgbClr val="FEF7F0"/>
              </a:buClr>
              <a:buSzPts val="3800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MĚSTSKÁ SAMOSPRÁVA: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Google Shape;144;p9"/>
          <p:cNvSpPr txBox="1">
            <a:spLocks noGrp="1"/>
          </p:cNvSpPr>
          <p:nvPr>
            <p:ph type="body" idx="1"/>
          </p:nvPr>
        </p:nvSpPr>
        <p:spPr>
          <a:xfrm>
            <a:off x="406574" y="1396779"/>
            <a:ext cx="7239000" cy="6970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>
              <a:spcBef>
                <a:spcPts val="600"/>
              </a:spcBef>
              <a:buSzPts val="1898"/>
            </a:pPr>
            <a:r>
              <a:rPr lang="cs-CZ" dirty="0"/>
              <a:t>zasedala na radnici</a:t>
            </a:r>
            <a:endParaRPr dirty="0"/>
          </a:p>
        </p:txBody>
      </p:sp>
      <p:pic>
        <p:nvPicPr>
          <p:cNvPr id="145" name="Google Shape;14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4164" y="825279"/>
            <a:ext cx="3839053" cy="42420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A51ECC1-40AB-4F20-BD93-CA90CED31C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009015"/>
              </p:ext>
            </p:extLst>
          </p:nvPr>
        </p:nvGraphicFramePr>
        <p:xfrm>
          <a:off x="1258783" y="2579535"/>
          <a:ext cx="4837217" cy="3543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A8A799-32D9-4158-8E76-10781798F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CDA8A799-32D9-4158-8E76-10781798F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CDA8A799-32D9-4158-8E76-10781798F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CDA8A799-32D9-4158-8E76-10781798F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ACECCD-AFA8-4D5E-93FB-770161EB5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C7ACECCD-AFA8-4D5E-93FB-770161EB5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C7ACECCD-AFA8-4D5E-93FB-770161EB5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C7ACECCD-AFA8-4D5E-93FB-770161EB5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3D4C01-5D5D-435A-BA26-4FFCF1D81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F3D4C01-5D5D-435A-BA26-4FFCF1D814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F3D4C01-5D5D-435A-BA26-4FFCF1D81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EF3D4C01-5D5D-435A-BA26-4FFCF1D81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6AB893-57A4-4C12-A4C5-4A3EC72B8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C86AB893-57A4-4C12-A4C5-4A3EC72B8B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C86AB893-57A4-4C12-A4C5-4A3EC72B8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86AB893-57A4-4C12-A4C5-4A3EC72B8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665B5E-9241-4575-A596-A428B44F8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60665B5E-9241-4575-A596-A428B44F8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60665B5E-9241-4575-A596-A428B44F8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60665B5E-9241-4575-A596-A428B44F8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103371-78B6-407A-B856-D3E079A98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55103371-78B6-407A-B856-D3E079A98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55103371-78B6-407A-B856-D3E079A98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55103371-78B6-407A-B856-D3E079A98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05F7BC-2EBE-4D2E-B88C-F1232B77B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4605F7BC-2EBE-4D2E-B88C-F1232B77B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4605F7BC-2EBE-4D2E-B88C-F1232B77B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4605F7BC-2EBE-4D2E-B88C-F1232B77B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build="p"/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8" name="Rectangle 157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Google Shape;150;p10"/>
          <p:cNvSpPr txBox="1"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  <a:prstGeom prst="rect">
            <a:avLst/>
          </a:prstGeom>
        </p:spPr>
        <p:txBody>
          <a:bodyPr spcFirstLastPara="1" vert="horz" lIns="45700" tIns="0" rIns="45700" bIns="0" rtlCol="0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FEF7F0"/>
              </a:buClr>
              <a:buSzPts val="3800"/>
            </a:pPr>
            <a:r>
              <a:rPr lang="cs-CZ">
                <a:solidFill>
                  <a:schemeClr val="tx1">
                    <a:lumMod val="85000"/>
                    <a:lumOff val="15000"/>
                  </a:schemeClr>
                </a:solidFill>
              </a:rPr>
              <a:t>MĚSTKÝ ZNAK A PEČEŤ:</a:t>
            </a:r>
          </a:p>
        </p:txBody>
      </p:sp>
      <p:pic>
        <p:nvPicPr>
          <p:cNvPr id="153" name="Google Shape;153;p10"/>
          <p:cNvPicPr preferRelativeResize="0"/>
          <p:nvPr/>
        </p:nvPicPr>
        <p:blipFill rotWithShape="1">
          <a:blip r:embed="rId3"/>
          <a:srcRect l="19258" r="23867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151" name="Google Shape;151;p10"/>
          <p:cNvSpPr txBox="1">
            <a:spLocks noGrp="1"/>
          </p:cNvSpPr>
          <p:nvPr>
            <p:ph type="body" idx="1"/>
          </p:nvPr>
        </p:nvSpPr>
        <p:spPr>
          <a:xfrm>
            <a:off x="3741766" y="2147357"/>
            <a:ext cx="4267200" cy="4101042"/>
          </a:xfrm>
          <a:prstGeom prst="rect">
            <a:avLst/>
          </a:prstGeom>
        </p:spPr>
        <p:txBody>
          <a:bodyPr spcFirstLastPara="1" vert="horz" lIns="91425" tIns="45700" rIns="91425" bIns="45700" rtlCol="0" anchorCtr="0">
            <a:normAutofit/>
          </a:bodyPr>
          <a:lstStyle/>
          <a:p>
            <a:pPr marL="0" indent="0" algn="ctr">
              <a:spcBef>
                <a:spcPts val="0"/>
              </a:spcBef>
              <a:buSzPts val="1898"/>
              <a:buNone/>
            </a:pPr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Byly výsostnými symboly města a důležitým projevem jeho právního postavení.</a:t>
            </a:r>
          </a:p>
          <a:p>
            <a:pPr marL="274320" indent="-153797" algn="ctr">
              <a:spcBef>
                <a:spcPts val="600"/>
              </a:spcBef>
              <a:buSzPts val="1898"/>
              <a:buNone/>
            </a:pP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2" name="Google Shape;152;p10"/>
          <p:cNvPicPr preferRelativeResize="0"/>
          <p:nvPr/>
        </p:nvPicPr>
        <p:blipFill rotWithShape="1">
          <a:blip r:embed="rId4"/>
          <a:srcRect l="16415" r="16925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>
            <a:spLocks noGrp="1"/>
          </p:cNvSpPr>
          <p:nvPr>
            <p:ph type="title"/>
          </p:nvPr>
        </p:nvSpPr>
        <p:spPr>
          <a:xfrm>
            <a:off x="503583" y="0"/>
            <a:ext cx="7455024" cy="14756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0" rIns="45700" bIns="0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rgbClr val="FEF7F0"/>
              </a:buClr>
              <a:buSzPts val="3800"/>
            </a:pPr>
            <a:r>
              <a:rPr lang="cs-CZ" sz="5400" b="1" dirty="0"/>
              <a:t>OBYVATELSTVO</a:t>
            </a:r>
            <a:r>
              <a:rPr lang="cs-CZ" dirty="0"/>
              <a:t>:</a:t>
            </a:r>
            <a:endParaRPr dirty="0"/>
          </a:p>
        </p:txBody>
      </p:sp>
      <p:sp>
        <p:nvSpPr>
          <p:cNvPr id="159" name="Google Shape;159;p11"/>
          <p:cNvSpPr txBox="1">
            <a:spLocks noGrp="1"/>
          </p:cNvSpPr>
          <p:nvPr>
            <p:ph type="body" idx="1"/>
          </p:nvPr>
        </p:nvSpPr>
        <p:spPr>
          <a:xfrm>
            <a:off x="503583" y="1609416"/>
            <a:ext cx="8716617" cy="48463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>
              <a:spcBef>
                <a:spcPts val="0"/>
              </a:spcBef>
              <a:buSzPts val="1898"/>
            </a:pPr>
            <a:r>
              <a:rPr lang="cs-CZ" dirty="0"/>
              <a:t>Značné rozdíly mezi obyvateli města</a:t>
            </a:r>
            <a:endParaRPr dirty="0"/>
          </a:p>
          <a:p>
            <a:pPr marL="514350" indent="-514350">
              <a:spcBef>
                <a:spcPts val="600"/>
              </a:spcBef>
              <a:buSzPts val="1898"/>
              <a:buFont typeface="+mj-lt"/>
              <a:buAutoNum type="alphaLcParenR"/>
            </a:pPr>
            <a:r>
              <a:rPr lang="cs-CZ" dirty="0">
                <a:solidFill>
                  <a:srgbClr val="FF0000"/>
                </a:solidFill>
              </a:rPr>
              <a:t>PLNOPRÁVNÍ</a:t>
            </a:r>
            <a:r>
              <a:rPr lang="cs-CZ" dirty="0"/>
              <a:t> – městský patriciát – obchodníci, řemeslníci</a:t>
            </a:r>
            <a:endParaRPr dirty="0"/>
          </a:p>
          <a:p>
            <a:pPr marL="514350" indent="-514350">
              <a:spcBef>
                <a:spcPts val="600"/>
              </a:spcBef>
              <a:buSzPts val="1898"/>
              <a:buFont typeface="+mj-lt"/>
              <a:buAutoNum type="alphaLcParenR"/>
            </a:pPr>
            <a:r>
              <a:rPr lang="cs-CZ" dirty="0">
                <a:solidFill>
                  <a:srgbClr val="FF0000"/>
                </a:solidFill>
              </a:rPr>
              <a:t>NEPLNOPRÁVNÍ</a:t>
            </a:r>
            <a:r>
              <a:rPr lang="cs-CZ" dirty="0"/>
              <a:t> – chudina – sluhové, služky, nádeníci, čeledíni, žebráci</a:t>
            </a:r>
            <a:endParaRPr dirty="0"/>
          </a:p>
          <a:p>
            <a:pPr marL="514350" indent="-514350">
              <a:spcBef>
                <a:spcPts val="600"/>
              </a:spcBef>
              <a:buSzPts val="1898"/>
              <a:buFont typeface="+mj-lt"/>
              <a:buAutoNum type="alphaLcParenR"/>
            </a:pPr>
            <a:r>
              <a:rPr lang="cs-CZ" dirty="0">
                <a:solidFill>
                  <a:srgbClr val="FF0000"/>
                </a:solidFill>
              </a:rPr>
              <a:t>ŠLECHTICI A DUCHOVNÍ</a:t>
            </a:r>
            <a:r>
              <a:rPr lang="cs-CZ" dirty="0"/>
              <a:t>, kteří žili ve městě, nespadali pod městské právo</a:t>
            </a:r>
            <a:endParaRPr dirty="0"/>
          </a:p>
          <a:p>
            <a:pPr marL="514350" indent="-514350">
              <a:spcBef>
                <a:spcPts val="600"/>
              </a:spcBef>
              <a:buSzPts val="1898"/>
              <a:buFont typeface="+mj-lt"/>
              <a:buAutoNum type="alphaLcParenR"/>
            </a:pPr>
            <a:r>
              <a:rPr lang="cs-CZ" dirty="0"/>
              <a:t>Odlišné postavení měli také</a:t>
            </a:r>
            <a:r>
              <a:rPr lang="cs-CZ" dirty="0">
                <a:solidFill>
                  <a:srgbClr val="FF0000"/>
                </a:solidFill>
              </a:rPr>
              <a:t> Židé </a:t>
            </a:r>
            <a:r>
              <a:rPr lang="cs-CZ" dirty="0"/>
              <a:t>– nesměli vlastnit půdu, zabývali se většinou obchodem a půjčováním peněz, žili ve vyhrazených částech města</a:t>
            </a:r>
            <a:endParaRPr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D9A13CA-A408-4C6D-BC2C-EF9B22D53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916" y="1279709"/>
            <a:ext cx="24955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354</Words>
  <Application>Microsoft Office PowerPoint</Application>
  <PresentationFormat>Širokoúhlá obrazovka</PresentationFormat>
  <Paragraphs>47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Gill Sans Nova</vt:lpstr>
      <vt:lpstr>Motiv Office</vt:lpstr>
      <vt:lpstr>VZNIK STŘEDOVĚKÝCH MĚST V ČESKÝCH ZEMÍCH</vt:lpstr>
      <vt:lpstr>ZAKLÁDÁNÍ MĚST</vt:lpstr>
      <vt:lpstr>Prezentace aplikace PowerPoint</vt:lpstr>
      <vt:lpstr>DRUHY MĚST:</vt:lpstr>
      <vt:lpstr>MĚSTSKÁ PRIVILEGIA:</vt:lpstr>
      <vt:lpstr>PRÁVA MĚST</vt:lpstr>
      <vt:lpstr>MĚSTSKÁ SAMOSPRÁVA:</vt:lpstr>
      <vt:lpstr>MĚSTKÝ ZNAK A PEČEŤ:</vt:lpstr>
      <vt:lpstr>OBYVATELSTVO: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STŘEDOVĚKÝCH MĚST V ČESKÝCH ZEMÍCH</dc:title>
  <dc:creator>Havlátová, Kateřina</dc:creator>
  <cp:lastModifiedBy>Havlátová, Kateřina</cp:lastModifiedBy>
  <cp:revision>1</cp:revision>
  <dcterms:created xsi:type="dcterms:W3CDTF">2023-01-02T10:12:05Z</dcterms:created>
  <dcterms:modified xsi:type="dcterms:W3CDTF">2023-01-20T10:35:13Z</dcterms:modified>
</cp:coreProperties>
</file>