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315" r:id="rId3"/>
    <p:sldId id="316" r:id="rId4"/>
    <p:sldId id="312" r:id="rId5"/>
    <p:sldId id="317" r:id="rId6"/>
    <p:sldId id="318" r:id="rId7"/>
    <p:sldId id="357" r:id="rId8"/>
    <p:sldId id="406" r:id="rId9"/>
    <p:sldId id="408" r:id="rId10"/>
    <p:sldId id="409" r:id="rId11"/>
    <p:sldId id="411" r:id="rId12"/>
    <p:sldId id="410" r:id="rId13"/>
    <p:sldId id="412" r:id="rId14"/>
    <p:sldId id="413" r:id="rId15"/>
    <p:sldId id="414" r:id="rId16"/>
    <p:sldId id="415" r:id="rId17"/>
    <p:sldId id="407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92740-C699-4FF6-8D9B-C15F129A4228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0D7ED-0172-4326-B969-B99259FA8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9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27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65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7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32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53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8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0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7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97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17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C5D5E9"/>
            </a:gs>
            <a:gs pos="100000">
              <a:schemeClr val="tx2">
                <a:lumMod val="40000"/>
                <a:lumOff val="60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13E2-02C1-4EEB-93C7-5E9389B142F2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6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242634" y="1530658"/>
            <a:ext cx="634019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7200" b="1" dirty="0">
                <a:latin typeface="Times New Roman" pitchFamily="18" charset="0"/>
                <a:cs typeface="Times New Roman" pitchFamily="18" charset="0"/>
              </a:rPr>
              <a:t>Desetinná čísla </a:t>
            </a:r>
          </a:p>
          <a:p>
            <a:pPr algn="ctr"/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 násobení a dělení 10, 100, 1000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83568" y="4725144"/>
            <a:ext cx="47525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/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6093296"/>
            <a:ext cx="60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Autor materiálu: </a:t>
            </a:r>
            <a:r>
              <a:rPr lang="cs-CZ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018" y="4437113"/>
            <a:ext cx="2465632" cy="22567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8866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Zahnutá šipka doleva 35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násobení a dělení 10, 100, 1000, …</a:t>
            </a:r>
          </a:p>
        </p:txBody>
      </p:sp>
      <p:sp>
        <p:nvSpPr>
          <p:cNvPr id="2" name="Obdélník 1"/>
          <p:cNvSpPr/>
          <p:nvPr/>
        </p:nvSpPr>
        <p:spPr>
          <a:xfrm>
            <a:off x="251520" y="836712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6) Určete desetinu z čísla 15,2.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r>
              <a:rPr lang="cs-CZ" sz="2000" dirty="0"/>
              <a:t> </a:t>
            </a:r>
          </a:p>
          <a:p>
            <a:r>
              <a:rPr lang="cs-CZ" sz="2800" dirty="0"/>
              <a:t>7) Určete číslo, z něhož setina je 2,3.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8) Určete tisícinu ze součtu čísel 520 a 160.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  <p:sp>
        <p:nvSpPr>
          <p:cNvPr id="45" name="Obdélník 44"/>
          <p:cNvSpPr/>
          <p:nvPr/>
        </p:nvSpPr>
        <p:spPr>
          <a:xfrm>
            <a:off x="1700064" y="1405811"/>
            <a:ext cx="4024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x = 15,2 : 10 </a:t>
            </a:r>
          </a:p>
        </p:txBody>
      </p:sp>
      <p:sp>
        <p:nvSpPr>
          <p:cNvPr id="47" name="Obdélník 46"/>
          <p:cNvSpPr/>
          <p:nvPr/>
        </p:nvSpPr>
        <p:spPr>
          <a:xfrm>
            <a:off x="1691680" y="1909867"/>
            <a:ext cx="4024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cs typeface="Times New Roman" pitchFamily="18" charset="0"/>
              </a:rPr>
              <a:t>x = 1,52 </a:t>
            </a:r>
          </a:p>
        </p:txBody>
      </p:sp>
      <p:sp>
        <p:nvSpPr>
          <p:cNvPr id="48" name="Obdélník 47"/>
          <p:cNvSpPr/>
          <p:nvPr/>
        </p:nvSpPr>
        <p:spPr>
          <a:xfrm>
            <a:off x="1700064" y="3356992"/>
            <a:ext cx="4024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x = 2,3 . 100</a:t>
            </a:r>
          </a:p>
        </p:txBody>
      </p:sp>
      <p:sp>
        <p:nvSpPr>
          <p:cNvPr id="49" name="Obdélník 48"/>
          <p:cNvSpPr/>
          <p:nvPr/>
        </p:nvSpPr>
        <p:spPr>
          <a:xfrm>
            <a:off x="1691680" y="3861048"/>
            <a:ext cx="2304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cs typeface="Times New Roman" pitchFamily="18" charset="0"/>
              </a:rPr>
              <a:t>x = 230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1700064" y="5085184"/>
            <a:ext cx="4024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x = (520 + 160) : 1000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691680" y="6074132"/>
            <a:ext cx="2304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cs typeface="Times New Roman" pitchFamily="18" charset="0"/>
              </a:rPr>
              <a:t>x = 0,68 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691680" y="5570076"/>
            <a:ext cx="4024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x = 680 : 1000</a:t>
            </a:r>
          </a:p>
        </p:txBody>
      </p:sp>
    </p:spTree>
    <p:extLst>
      <p:ext uri="{BB962C8B-B14F-4D97-AF65-F5344CB8AC3E}">
        <p14:creationId xmlns:p14="http://schemas.microsoft.com/office/powerpoint/2010/main" val="114406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8" grpId="0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Zahnutá šipka doleva 35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Desetinná čísla – násobení a dělení 10, 100, 1000, …</a:t>
            </a:r>
          </a:p>
        </p:txBody>
      </p:sp>
      <p:sp>
        <p:nvSpPr>
          <p:cNvPr id="2" name="Obdélník 1"/>
          <p:cNvSpPr/>
          <p:nvPr/>
        </p:nvSpPr>
        <p:spPr>
          <a:xfrm>
            <a:off x="323528" y="764704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700" dirty="0"/>
              <a:t>9) </a:t>
            </a:r>
            <a:r>
              <a:rPr lang="cs-CZ" sz="2800" dirty="0"/>
              <a:t>Na 10 schodech vystoupáme celkem 2,2 m. Jak vysoký</a:t>
            </a:r>
          </a:p>
          <a:p>
            <a:r>
              <a:rPr lang="cs-CZ" sz="2800" dirty="0"/>
              <a:t>     v metrech je 1 schod?</a:t>
            </a:r>
          </a:p>
        </p:txBody>
      </p:sp>
      <p:sp>
        <p:nvSpPr>
          <p:cNvPr id="8" name="Obdélník 7"/>
          <p:cNvSpPr/>
          <p:nvPr/>
        </p:nvSpPr>
        <p:spPr>
          <a:xfrm>
            <a:off x="971600" y="191683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na 10 schodech vystoupáme …. 2,2 m</a:t>
            </a:r>
          </a:p>
        </p:txBody>
      </p:sp>
      <p:cxnSp>
        <p:nvCxnSpPr>
          <p:cNvPr id="11" name="Přímá spojnice 10"/>
          <p:cNvCxnSpPr/>
          <p:nvPr/>
        </p:nvCxnSpPr>
        <p:spPr>
          <a:xfrm>
            <a:off x="971600" y="2996952"/>
            <a:ext cx="55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971600" y="2492896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výška 1 schodu…. x m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971600" y="3140968"/>
            <a:ext cx="3888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x = 2,2 : 10 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971600" y="3645024"/>
            <a:ext cx="3888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cs typeface="Times New Roman" pitchFamily="18" charset="0"/>
              </a:rPr>
              <a:t>x = 0,22 m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1691680" y="4633972"/>
            <a:ext cx="5256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1 schod je vysoký 0,22 m.</a:t>
            </a:r>
          </a:p>
        </p:txBody>
      </p:sp>
    </p:spTree>
    <p:extLst>
      <p:ext uri="{BB962C8B-B14F-4D97-AF65-F5344CB8AC3E}">
        <p14:creationId xmlns:p14="http://schemas.microsoft.com/office/powerpoint/2010/main" val="269196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Zahnutá šipka doleva 35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Desetinná čísla – násobení a dělení 10, 100, 1000, …</a:t>
            </a:r>
          </a:p>
        </p:txBody>
      </p:sp>
      <p:sp>
        <p:nvSpPr>
          <p:cNvPr id="2" name="Obdélník 1"/>
          <p:cNvSpPr/>
          <p:nvPr/>
        </p:nvSpPr>
        <p:spPr>
          <a:xfrm>
            <a:off x="323528" y="764704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700" dirty="0"/>
              <a:t>10) Automobilový závod v </a:t>
            </a:r>
            <a:r>
              <a:rPr lang="cs-CZ" sz="2700" dirty="0" err="1"/>
              <a:t>Le</a:t>
            </a:r>
            <a:r>
              <a:rPr lang="cs-CZ" sz="2700" dirty="0"/>
              <a:t> </a:t>
            </a:r>
            <a:r>
              <a:rPr lang="cs-CZ" sz="2700"/>
              <a:t>Mans </a:t>
            </a:r>
            <a:r>
              <a:rPr lang="cs-CZ" sz="2700" dirty="0"/>
              <a:t>se jede na 100 kol. Jak</a:t>
            </a:r>
          </a:p>
          <a:p>
            <a:r>
              <a:rPr lang="cs-CZ" sz="2700" dirty="0"/>
              <a:t>    dlouhý je závod, jestliže 1 kolo je dlouhé přesně 5,753 km?</a:t>
            </a:r>
          </a:p>
        </p:txBody>
      </p:sp>
      <p:sp>
        <p:nvSpPr>
          <p:cNvPr id="8" name="Obdélník 7"/>
          <p:cNvSpPr/>
          <p:nvPr/>
        </p:nvSpPr>
        <p:spPr>
          <a:xfrm>
            <a:off x="971600" y="1916832"/>
            <a:ext cx="453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1 kolo …. 5,753 km</a:t>
            </a:r>
          </a:p>
        </p:txBody>
      </p:sp>
      <p:sp>
        <p:nvSpPr>
          <p:cNvPr id="9" name="Obdélník 8"/>
          <p:cNvSpPr/>
          <p:nvPr/>
        </p:nvSpPr>
        <p:spPr>
          <a:xfrm>
            <a:off x="971600" y="2401724"/>
            <a:ext cx="4024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počet kol …. 100</a:t>
            </a:r>
          </a:p>
        </p:txBody>
      </p:sp>
      <p:cxnSp>
        <p:nvCxnSpPr>
          <p:cNvPr id="11" name="Přímá spojnice 10"/>
          <p:cNvCxnSpPr/>
          <p:nvPr/>
        </p:nvCxnSpPr>
        <p:spPr>
          <a:xfrm>
            <a:off x="755576" y="3356992"/>
            <a:ext cx="38884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971600" y="2852936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délka závodu…. x km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971600" y="3501008"/>
            <a:ext cx="3888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x = 5,753 . 100 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971600" y="4005064"/>
            <a:ext cx="3888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cs typeface="Times New Roman" pitchFamily="18" charset="0"/>
              </a:rPr>
              <a:t>x = 575,3 km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971600" y="4869160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Závod je dlouhý 575,3 km.</a:t>
            </a:r>
          </a:p>
        </p:txBody>
      </p:sp>
    </p:spTree>
    <p:extLst>
      <p:ext uri="{BB962C8B-B14F-4D97-AF65-F5344CB8AC3E}">
        <p14:creationId xmlns:p14="http://schemas.microsoft.com/office/powerpoint/2010/main" val="114525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>
            <a:off x="179240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Obvod trojúhelníku ABC je 12 cm.</a:t>
            </a:r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Desetinná čísla – násobení a dělení 10, 100, 1000, …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51520" y="764704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11) Vypočítejte obsah obdélníku ABCD se stranami </a:t>
            </a:r>
          </a:p>
          <a:p>
            <a:r>
              <a:rPr lang="cs-CZ" sz="2800" dirty="0"/>
              <a:t>       a = 5,65 m, b = 10 m.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043608" y="1927285"/>
            <a:ext cx="31683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obdélník ABCD</a:t>
            </a:r>
          </a:p>
          <a:p>
            <a:r>
              <a:rPr lang="cs-CZ" sz="2800" dirty="0"/>
              <a:t>     a = 5,65 m</a:t>
            </a:r>
          </a:p>
          <a:p>
            <a:r>
              <a:rPr lang="cs-CZ" sz="2800" dirty="0"/>
              <a:t>     b = 10 m</a:t>
            </a:r>
          </a:p>
          <a:p>
            <a:r>
              <a:rPr lang="cs-CZ" sz="2800" dirty="0"/>
              <a:t>     S = ? m</a:t>
            </a:r>
            <a:r>
              <a:rPr lang="cs-CZ" sz="2800" baseline="30000" dirty="0"/>
              <a:t>2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1043608" y="3808785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S = a . b</a:t>
            </a:r>
          </a:p>
        </p:txBody>
      </p:sp>
      <p:cxnSp>
        <p:nvCxnSpPr>
          <p:cNvPr id="25" name="Přímá spojnice 24"/>
          <p:cNvCxnSpPr/>
          <p:nvPr/>
        </p:nvCxnSpPr>
        <p:spPr>
          <a:xfrm>
            <a:off x="1043608" y="3736777"/>
            <a:ext cx="23762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1043608" y="434594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S = 5,65 . 10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1043608" y="492200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/>
              <a:t>S = 56,5 m</a:t>
            </a:r>
            <a:r>
              <a:rPr lang="cs-CZ" sz="2800" b="1" u="sng" baseline="30000" dirty="0"/>
              <a:t>2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1763688" y="5642084"/>
            <a:ext cx="5266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Obsah obdélníku ABCD je  56,5 m</a:t>
            </a:r>
            <a:r>
              <a:rPr lang="cs-CZ" sz="2800" baseline="30000" dirty="0"/>
              <a:t>2</a:t>
            </a:r>
            <a:r>
              <a:rPr lang="cs-C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753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4" grpId="0"/>
      <p:bldP spid="34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a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 10, 100, 1000, …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539552" y="1628800"/>
            <a:ext cx="259228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0,1 - 0,03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9,4 : 10 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100 . 0,057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9,6 + 0,6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72 : 1000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5,3 - 3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1,23 . 10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0,02 + 0,08 = 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3131840" y="1628800"/>
            <a:ext cx="136815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0,07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0,94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5,7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10,2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0,072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2,3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12,3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0,1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4860032" y="1628800"/>
            <a:ext cx="259228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100 . 4,2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10 - 4,2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70 : 1000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0,2 + 0,25 = 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10 . 0,0046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3,2 - 2,3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0,23 : 1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0,45 - 0,3 =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7452320" y="1628800"/>
            <a:ext cx="12241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420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5,8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0,07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0,45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0,046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0,9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0,23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0,15</a:t>
            </a:r>
          </a:p>
        </p:txBody>
      </p:sp>
      <p:sp>
        <p:nvSpPr>
          <p:cNvPr id="38" name="Nadpis 1"/>
          <p:cNvSpPr txBox="1">
            <a:spLocks/>
          </p:cNvSpPr>
          <p:nvPr/>
        </p:nvSpPr>
        <p:spPr>
          <a:xfrm>
            <a:off x="241176" y="76470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12) Vypočítejte zpaměti:</a:t>
            </a:r>
            <a:endParaRPr lang="cs-CZ" sz="2800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05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/>
      <p:bldP spid="3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a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 10, 100, 1000, …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539552" y="1628800"/>
            <a:ext cx="259228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1,15 + 0,05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0,54 : 10 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1000 . 0,9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12,6 - 2,6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15,3 : 100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7,2 - 3,2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0,013 . 10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0,85 + 0,15 = 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3131840" y="1628800"/>
            <a:ext cx="136815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1,2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0,054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900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10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0,153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4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0,13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4860032" y="1628800"/>
            <a:ext cx="295232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72 : 10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1,3 - 0,25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0,0046 . 1000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1,01 + 0,1 = 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5,6 : 1000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100 . 2,3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0,23 - 0,2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0,45 + 0 =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7668344" y="1628800"/>
            <a:ext cx="12241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7,2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1,05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4,6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1,11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0,0056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230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0,03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0,45</a:t>
            </a:r>
          </a:p>
        </p:txBody>
      </p:sp>
      <p:sp>
        <p:nvSpPr>
          <p:cNvPr id="38" name="Nadpis 1"/>
          <p:cNvSpPr txBox="1">
            <a:spLocks/>
          </p:cNvSpPr>
          <p:nvPr/>
        </p:nvSpPr>
        <p:spPr>
          <a:xfrm>
            <a:off x="241176" y="76470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13) Vypočítejte zpaměti:</a:t>
            </a:r>
            <a:endParaRPr lang="cs-CZ" sz="2800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02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/>
      <p:bldP spid="3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a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 10, 100, 1000, …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539552" y="1700808"/>
            <a:ext cx="396044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          + 0,2 = 0,25 </a:t>
            </a:r>
          </a:p>
          <a:p>
            <a:pPr marL="514350" indent="-514350">
              <a:lnSpc>
                <a:spcPct val="150000"/>
              </a:lnSpc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4,7 .           = 4 70</a:t>
            </a:r>
          </a:p>
          <a:p>
            <a:pPr marL="514350" indent="-514350">
              <a:lnSpc>
                <a:spcPct val="150000"/>
              </a:lnSpc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10,2 -          = 9,8</a:t>
            </a:r>
          </a:p>
          <a:p>
            <a:pPr marL="514350" indent="-514350">
              <a:lnSpc>
                <a:spcPct val="150000"/>
              </a:lnSpc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         : 100 = 0,066</a:t>
            </a:r>
          </a:p>
          <a:p>
            <a:pPr marL="514350" indent="-514350">
              <a:lnSpc>
                <a:spcPct val="150000"/>
              </a:lnSpc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0,75 +            = 0,9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043608" y="184482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0,05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4932040" y="1700808"/>
            <a:ext cx="38164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spcAft>
                <a:spcPts val="1200"/>
              </a:spcAft>
              <a:buFont typeface="+mj-lt"/>
              <a:buAutoNum type="alphaLcParenR" startAt="6"/>
            </a:pPr>
            <a:r>
              <a:rPr lang="cs-CZ" sz="2800" dirty="0"/>
              <a:t>100 .             = 7,6</a:t>
            </a:r>
          </a:p>
          <a:p>
            <a:pPr marL="514350" indent="-514350">
              <a:lnSpc>
                <a:spcPct val="150000"/>
              </a:lnSpc>
              <a:spcAft>
                <a:spcPts val="1200"/>
              </a:spcAft>
              <a:buFont typeface="+mj-lt"/>
              <a:buAutoNum type="alphaLcParenR" startAt="6"/>
            </a:pPr>
            <a:r>
              <a:rPr lang="cs-CZ" sz="2800" dirty="0"/>
              <a:t>        + 3,5 = 6</a:t>
            </a:r>
          </a:p>
          <a:p>
            <a:pPr marL="514350" indent="-514350">
              <a:lnSpc>
                <a:spcPct val="150000"/>
              </a:lnSpc>
              <a:spcAft>
                <a:spcPts val="1200"/>
              </a:spcAft>
              <a:buFont typeface="+mj-lt"/>
              <a:buAutoNum type="alphaLcParenR" startAt="6"/>
            </a:pPr>
            <a:r>
              <a:rPr lang="cs-CZ" sz="2800" dirty="0"/>
              <a:t>0,2 -            = 0,08</a:t>
            </a:r>
          </a:p>
          <a:p>
            <a:pPr marL="514350" indent="-514350">
              <a:lnSpc>
                <a:spcPct val="150000"/>
              </a:lnSpc>
              <a:spcAft>
                <a:spcPts val="1200"/>
              </a:spcAft>
              <a:buFont typeface="+mj-lt"/>
              <a:buAutoNum type="alphaLcParenR" startAt="6"/>
            </a:pPr>
            <a:r>
              <a:rPr lang="cs-CZ" sz="2800" dirty="0"/>
              <a:t>       : 10 = 0,52 </a:t>
            </a:r>
          </a:p>
          <a:p>
            <a:pPr marL="514350" indent="-514350">
              <a:lnSpc>
                <a:spcPct val="150000"/>
              </a:lnSpc>
              <a:spcAft>
                <a:spcPts val="1200"/>
              </a:spcAft>
              <a:buFont typeface="+mj-lt"/>
              <a:buAutoNum type="alphaLcParenR" startAt="6"/>
            </a:pPr>
            <a:r>
              <a:rPr lang="cs-CZ" sz="2800" dirty="0"/>
              <a:t>         - 0,2 = 0,05</a:t>
            </a:r>
          </a:p>
        </p:txBody>
      </p:sp>
      <p:sp>
        <p:nvSpPr>
          <p:cNvPr id="38" name="Nadpis 1"/>
          <p:cNvSpPr txBox="1">
            <a:spLocks/>
          </p:cNvSpPr>
          <p:nvPr/>
        </p:nvSpPr>
        <p:spPr>
          <a:xfrm>
            <a:off x="241176" y="836712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14) Doplňte chybějící čísla:</a:t>
            </a:r>
            <a:endParaRPr lang="cs-CZ" sz="2800" dirty="0">
              <a:latin typeface="+mn-lt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835696" y="263691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100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979712" y="3429000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0,4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15616" y="422108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6,6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228184" y="184482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0,076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436096" y="261774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2,5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228184" y="342900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0,12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436096" y="422108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5,2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123728" y="501317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0,15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436096" y="501317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0,25</a:t>
            </a:r>
          </a:p>
        </p:txBody>
      </p:sp>
    </p:spTree>
    <p:extLst>
      <p:ext uri="{BB962C8B-B14F-4D97-AF65-F5344CB8AC3E}">
        <p14:creationId xmlns:p14="http://schemas.microsoft.com/office/powerpoint/2010/main" val="102210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a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 10, 100, 1000, …</a:t>
            </a:r>
          </a:p>
        </p:txBody>
      </p:sp>
      <p:sp>
        <p:nvSpPr>
          <p:cNvPr id="38" name="Nadpis 1"/>
          <p:cNvSpPr txBox="1">
            <a:spLocks/>
          </p:cNvSpPr>
          <p:nvPr/>
        </p:nvSpPr>
        <p:spPr>
          <a:xfrm>
            <a:off x="2329408" y="3082950"/>
            <a:ext cx="4402832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dirty="0">
                <a:latin typeface="+mn-lt"/>
                <a:ea typeface="+mn-ea"/>
                <a:cs typeface="Times New Roman" pitchFamily="18" charset="0"/>
              </a:rPr>
              <a:t>Konec prezentace</a:t>
            </a:r>
            <a:endParaRPr lang="cs-CZ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641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7504" y="620688"/>
            <a:ext cx="8928992" cy="61926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692696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Násobit</a:t>
            </a:r>
            <a:r>
              <a:rPr lang="cs-CZ" sz="2400" dirty="0"/>
              <a:t> desetinné číslo 10, 100, 1000, … znamená posunovat desetinnou čárku o příslušný počet desetinných míst doprava (číslo zvětšujeme)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1844824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Počet desetinných míst, o která posunujeme desetinnou čárku je dán počtem nul</a:t>
            </a:r>
          </a:p>
          <a:p>
            <a:r>
              <a:rPr lang="cs-CZ" sz="2400" dirty="0"/>
              <a:t>        		                     </a:t>
            </a:r>
            <a:r>
              <a:rPr lang="cs-CZ" sz="2200" dirty="0"/>
              <a:t>10 – o jedno desetinné místo</a:t>
            </a:r>
          </a:p>
          <a:p>
            <a:r>
              <a:rPr lang="cs-CZ" sz="2200" dirty="0"/>
              <a:t>		                      100 – o dvě desetinná místa</a:t>
            </a:r>
          </a:p>
          <a:p>
            <a:r>
              <a:rPr lang="cs-CZ" sz="2200" dirty="0"/>
              <a:t>		                      1000 – o tři desetinná místa</a:t>
            </a:r>
          </a:p>
        </p:txBody>
      </p:sp>
      <p:sp>
        <p:nvSpPr>
          <p:cNvPr id="8" name="Šipka doprava 7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hnutá šipka doleva 9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násobení 10, 100, 1000, …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691680" y="3789041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0,256 . 100 =</a:t>
            </a:r>
          </a:p>
        </p:txBody>
      </p:sp>
      <p:sp>
        <p:nvSpPr>
          <p:cNvPr id="13" name="Zahnutá šipka nahoru 12"/>
          <p:cNvSpPr/>
          <p:nvPr/>
        </p:nvSpPr>
        <p:spPr>
          <a:xfrm>
            <a:off x="2068387" y="4221088"/>
            <a:ext cx="180000" cy="1347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14" name="Zahnutá šipka nahoru 13"/>
          <p:cNvSpPr/>
          <p:nvPr/>
        </p:nvSpPr>
        <p:spPr>
          <a:xfrm>
            <a:off x="2232000" y="4221088"/>
            <a:ext cx="180000" cy="1347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995936" y="378904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25,6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691680" y="4365105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5,286 . 10 =</a:t>
            </a:r>
          </a:p>
        </p:txBody>
      </p:sp>
      <p:sp>
        <p:nvSpPr>
          <p:cNvPr id="17" name="Zahnutá šipka nahoru 16"/>
          <p:cNvSpPr/>
          <p:nvPr/>
        </p:nvSpPr>
        <p:spPr>
          <a:xfrm>
            <a:off x="2015736" y="4800813"/>
            <a:ext cx="216000" cy="1347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851920" y="43651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52,86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691680" y="4941169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0,0476 . 1000 =</a:t>
            </a:r>
          </a:p>
        </p:txBody>
      </p:sp>
      <p:sp>
        <p:nvSpPr>
          <p:cNvPr id="20" name="Zahnutá šipka nahoru 19"/>
          <p:cNvSpPr/>
          <p:nvPr/>
        </p:nvSpPr>
        <p:spPr>
          <a:xfrm>
            <a:off x="2051720" y="5373216"/>
            <a:ext cx="180000" cy="134724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21" name="Zahnutá šipka nahoru 20"/>
          <p:cNvSpPr/>
          <p:nvPr/>
        </p:nvSpPr>
        <p:spPr>
          <a:xfrm>
            <a:off x="2232000" y="5373216"/>
            <a:ext cx="180000" cy="134724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355976" y="494116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47,6</a:t>
            </a:r>
          </a:p>
        </p:txBody>
      </p:sp>
      <p:sp>
        <p:nvSpPr>
          <p:cNvPr id="23" name="Zahnutá šipka nahoru 22"/>
          <p:cNvSpPr/>
          <p:nvPr/>
        </p:nvSpPr>
        <p:spPr>
          <a:xfrm>
            <a:off x="2411760" y="5373377"/>
            <a:ext cx="180000" cy="134724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744350" y="5548473"/>
            <a:ext cx="2107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1,9  . 100 =</a:t>
            </a:r>
          </a:p>
        </p:txBody>
      </p:sp>
      <p:sp>
        <p:nvSpPr>
          <p:cNvPr id="25" name="Zahnutá šipka nahoru 24"/>
          <p:cNvSpPr/>
          <p:nvPr/>
        </p:nvSpPr>
        <p:spPr>
          <a:xfrm>
            <a:off x="2087744" y="5958572"/>
            <a:ext cx="180000" cy="134724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26" name="Zahnutá šipka nahoru 25"/>
          <p:cNvSpPr/>
          <p:nvPr/>
        </p:nvSpPr>
        <p:spPr>
          <a:xfrm>
            <a:off x="2267744" y="5958572"/>
            <a:ext cx="180000" cy="134724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635896" y="5526235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190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467544" y="378904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Př.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932040" y="5694347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na místa před des. čárku doplníme 0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1744350" y="6124537"/>
            <a:ext cx="2395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0,6      . 1000 =</a:t>
            </a:r>
          </a:p>
        </p:txBody>
      </p:sp>
      <p:sp>
        <p:nvSpPr>
          <p:cNvPr id="31" name="Zahnutá šipka nahoru 30"/>
          <p:cNvSpPr/>
          <p:nvPr/>
        </p:nvSpPr>
        <p:spPr>
          <a:xfrm>
            <a:off x="2087744" y="6534636"/>
            <a:ext cx="216000" cy="134724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2" name="Zahnutá šipka nahoru 31"/>
          <p:cNvSpPr/>
          <p:nvPr/>
        </p:nvSpPr>
        <p:spPr>
          <a:xfrm>
            <a:off x="2303768" y="6534636"/>
            <a:ext cx="180000" cy="134724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923928" y="6102299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600</a:t>
            </a:r>
          </a:p>
        </p:txBody>
      </p:sp>
      <p:sp>
        <p:nvSpPr>
          <p:cNvPr id="34" name="Zahnutá šipka nahoru 33"/>
          <p:cNvSpPr/>
          <p:nvPr/>
        </p:nvSpPr>
        <p:spPr>
          <a:xfrm>
            <a:off x="2483768" y="6534000"/>
            <a:ext cx="180000" cy="134724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281342" y="3789040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2088000" y="4320000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2411760" y="4869160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2304000" y="5517232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2520000" y="6084000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2178000" y="555120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2195736" y="6120000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05701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13" grpId="0" animBg="1"/>
      <p:bldP spid="14" grpId="0" animBg="1"/>
      <p:bldP spid="15" grpId="0"/>
      <p:bldP spid="16" grpId="0"/>
      <p:bldP spid="17" grpId="0" animBg="1"/>
      <p:bldP spid="18" grpId="0"/>
      <p:bldP spid="19" grpId="0"/>
      <p:bldP spid="20" grpId="0" animBg="1"/>
      <p:bldP spid="21" grpId="0" animBg="1"/>
      <p:bldP spid="22" grpId="0"/>
      <p:bldP spid="23" grpId="0" animBg="1"/>
      <p:bldP spid="24" grpId="0"/>
      <p:bldP spid="25" grpId="0" animBg="1"/>
      <p:bldP spid="26" grpId="0" animBg="1"/>
      <p:bldP spid="27" grpId="0"/>
      <p:bldP spid="28" grpId="0"/>
      <p:bldP spid="29" grpId="0"/>
      <p:bldP spid="30" grpId="0"/>
      <p:bldP spid="31" grpId="0" animBg="1"/>
      <p:bldP spid="32" grpId="0" animBg="1"/>
      <p:bldP spid="33" grpId="0"/>
      <p:bldP spid="34" grpId="0" animBg="1"/>
      <p:bldP spid="2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69269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Dělit</a:t>
            </a:r>
            <a:r>
              <a:rPr lang="cs-CZ" sz="2400" dirty="0"/>
              <a:t> desetinné číslo 10, 10, 1000, … znamená posunovat desetinnou čárku o příslušný počet desetinných míst doleva (číslo zmenšujeme)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1844824"/>
            <a:ext cx="76328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Počet desetinných míst, o která posunujeme desetinnou čárku je dán počtem nul</a:t>
            </a:r>
          </a:p>
          <a:p>
            <a:r>
              <a:rPr lang="cs-CZ" sz="2200" dirty="0"/>
              <a:t>        		                      10 – o jedno desetinné místo</a:t>
            </a:r>
          </a:p>
          <a:p>
            <a:r>
              <a:rPr lang="cs-CZ" sz="2200" dirty="0"/>
              <a:t>		                      100 – o dvě desetinná místa</a:t>
            </a:r>
          </a:p>
          <a:p>
            <a:r>
              <a:rPr lang="cs-CZ" sz="2200" dirty="0"/>
              <a:t>		                      1000 – o tři desetinná místa</a:t>
            </a:r>
          </a:p>
        </p:txBody>
      </p:sp>
      <p:sp>
        <p:nvSpPr>
          <p:cNvPr id="8" name="Šipka doprava 7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hnutá šipka doleva 9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 10, 100, 1000, …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467544" y="369786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Př.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475656" y="369873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25,6 : 10 =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3347864" y="3698737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2,56</a:t>
            </a:r>
          </a:p>
        </p:txBody>
      </p:sp>
      <p:sp>
        <p:nvSpPr>
          <p:cNvPr id="31" name="Zahnutá šipka nahoru 30"/>
          <p:cNvSpPr/>
          <p:nvPr/>
        </p:nvSpPr>
        <p:spPr>
          <a:xfrm flipH="1">
            <a:off x="1728000" y="4121657"/>
            <a:ext cx="216000" cy="108000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1611288" y="4905177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57,31 : 100 =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3635896" y="492200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0,5731</a:t>
            </a:r>
          </a:p>
        </p:txBody>
      </p:sp>
      <p:sp>
        <p:nvSpPr>
          <p:cNvPr id="34" name="Zahnutá šipka nahoru 33"/>
          <p:cNvSpPr/>
          <p:nvPr/>
        </p:nvSpPr>
        <p:spPr>
          <a:xfrm flipH="1">
            <a:off x="1863632" y="5337224"/>
            <a:ext cx="216000" cy="108000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5" name="Zahnutá šipka nahoru 34"/>
          <p:cNvSpPr/>
          <p:nvPr/>
        </p:nvSpPr>
        <p:spPr>
          <a:xfrm flipH="1">
            <a:off x="1647320" y="5337224"/>
            <a:ext cx="216000" cy="108000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1475656" y="4293097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2364,2 : 1000 =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3923928" y="429309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2,3642</a:t>
            </a:r>
          </a:p>
        </p:txBody>
      </p:sp>
      <p:sp>
        <p:nvSpPr>
          <p:cNvPr id="38" name="Zahnutá šipka nahoru 37"/>
          <p:cNvSpPr/>
          <p:nvPr/>
        </p:nvSpPr>
        <p:spPr>
          <a:xfrm flipH="1">
            <a:off x="2088000" y="4724944"/>
            <a:ext cx="216000" cy="108000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9" name="Zahnutá šipka nahoru 38"/>
          <p:cNvSpPr/>
          <p:nvPr/>
        </p:nvSpPr>
        <p:spPr>
          <a:xfrm flipH="1">
            <a:off x="1907704" y="4724944"/>
            <a:ext cx="216000" cy="108000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40" name="Zahnutá šipka nahoru 39"/>
          <p:cNvSpPr/>
          <p:nvPr/>
        </p:nvSpPr>
        <p:spPr>
          <a:xfrm flipH="1">
            <a:off x="1728000" y="4724944"/>
            <a:ext cx="216000" cy="108000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475656" y="553515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0,2 : 100 =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3347864" y="5535153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0,002</a:t>
            </a:r>
          </a:p>
        </p:txBody>
      </p:sp>
      <p:sp>
        <p:nvSpPr>
          <p:cNvPr id="43" name="Zahnutá šipka nahoru 42"/>
          <p:cNvSpPr/>
          <p:nvPr/>
        </p:nvSpPr>
        <p:spPr>
          <a:xfrm flipH="1">
            <a:off x="1548000" y="5975992"/>
            <a:ext cx="234000" cy="108000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44" name="Zahnutá šipka nahoru 43"/>
          <p:cNvSpPr/>
          <p:nvPr/>
        </p:nvSpPr>
        <p:spPr>
          <a:xfrm flipH="1">
            <a:off x="1368000" y="5975992"/>
            <a:ext cx="216000" cy="108000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292080" y="4941168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na místa před (popř. i za) des. čárku doplníme 0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1475656" y="6057505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0,36 : 1000 =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3635896" y="605750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0,00036</a:t>
            </a:r>
          </a:p>
        </p:txBody>
      </p:sp>
      <p:sp>
        <p:nvSpPr>
          <p:cNvPr id="46" name="Zahnutá šipka nahoru 45"/>
          <p:cNvSpPr/>
          <p:nvPr/>
        </p:nvSpPr>
        <p:spPr>
          <a:xfrm flipH="1">
            <a:off x="1547664" y="6489352"/>
            <a:ext cx="216000" cy="108000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47" name="Zahnutá šipka nahoru 46"/>
          <p:cNvSpPr/>
          <p:nvPr/>
        </p:nvSpPr>
        <p:spPr>
          <a:xfrm flipH="1">
            <a:off x="1368000" y="6489352"/>
            <a:ext cx="216000" cy="108000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48" name="Zahnutá šipka nahoru 47"/>
          <p:cNvSpPr/>
          <p:nvPr/>
        </p:nvSpPr>
        <p:spPr>
          <a:xfrm flipH="1">
            <a:off x="1187648" y="6489352"/>
            <a:ext cx="216000" cy="108000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1602000" y="3697868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50" name="Obdélník 49"/>
          <p:cNvSpPr/>
          <p:nvPr/>
        </p:nvSpPr>
        <p:spPr>
          <a:xfrm>
            <a:off x="1539280" y="4904307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51" name="Obdélník 50"/>
          <p:cNvSpPr/>
          <p:nvPr/>
        </p:nvSpPr>
        <p:spPr>
          <a:xfrm>
            <a:off x="1602000" y="4302007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52" name="Obdélník 51"/>
          <p:cNvSpPr/>
          <p:nvPr/>
        </p:nvSpPr>
        <p:spPr>
          <a:xfrm>
            <a:off x="1259632" y="5543992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53" name="Obdélník 52"/>
          <p:cNvSpPr/>
          <p:nvPr/>
        </p:nvSpPr>
        <p:spPr>
          <a:xfrm>
            <a:off x="1080000" y="6047992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54" name="Obdélník 53"/>
          <p:cNvSpPr/>
          <p:nvPr/>
        </p:nvSpPr>
        <p:spPr>
          <a:xfrm>
            <a:off x="1306800" y="554399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5" name="Obdélník 54"/>
          <p:cNvSpPr/>
          <p:nvPr/>
        </p:nvSpPr>
        <p:spPr>
          <a:xfrm>
            <a:off x="1115616" y="554399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6" name="Obdélník 55"/>
          <p:cNvSpPr/>
          <p:nvPr/>
        </p:nvSpPr>
        <p:spPr>
          <a:xfrm>
            <a:off x="1126800" y="604799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00</a:t>
            </a:r>
          </a:p>
        </p:txBody>
      </p:sp>
      <p:sp>
        <p:nvSpPr>
          <p:cNvPr id="57" name="Obdélník 56"/>
          <p:cNvSpPr/>
          <p:nvPr/>
        </p:nvSpPr>
        <p:spPr>
          <a:xfrm>
            <a:off x="936000" y="604799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8" name="Obdélník 57"/>
          <p:cNvSpPr/>
          <p:nvPr/>
        </p:nvSpPr>
        <p:spPr>
          <a:xfrm>
            <a:off x="1403648" y="490430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86820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8" grpId="0"/>
      <p:bldP spid="29" grpId="0"/>
      <p:bldP spid="30" grpId="0"/>
      <p:bldP spid="31" grpId="0" animBg="1"/>
      <p:bldP spid="32" grpId="0"/>
      <p:bldP spid="33" grpId="0"/>
      <p:bldP spid="34" grpId="0" animBg="1"/>
      <p:bldP spid="35" grpId="0" animBg="1"/>
      <p:bldP spid="36" grpId="0"/>
      <p:bldP spid="37" grpId="0"/>
      <p:bldP spid="38" grpId="0" animBg="1"/>
      <p:bldP spid="39" grpId="0" animBg="1"/>
      <p:bldP spid="40" grpId="0" animBg="1"/>
      <p:bldP spid="41" grpId="0"/>
      <p:bldP spid="42" grpId="0"/>
      <p:bldP spid="43" grpId="0" animBg="1"/>
      <p:bldP spid="44" grpId="0" animBg="1"/>
      <p:bldP spid="26" grpId="0"/>
      <p:bldP spid="27" grpId="0"/>
      <p:bldP spid="45" grpId="0"/>
      <p:bldP spid="46" grpId="0" animBg="1"/>
      <p:bldP spid="47" grpId="0" animBg="1"/>
      <p:bldP spid="48" grpId="0" animBg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a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 10, 100, 1000, …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539552" y="2009441"/>
            <a:ext cx="244827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0,03 . 10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5,4 : 10 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10 . 0,004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0,12 : 10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0,9  . 100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23 : 100 =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2987824" y="2016763"/>
            <a:ext cx="136815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0,3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0,54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0,04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0,012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90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0,23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4860032" y="2070134"/>
            <a:ext cx="259228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lphaLcParenR" startAt="7"/>
            </a:pPr>
            <a:r>
              <a:rPr lang="cs-CZ" sz="2800" dirty="0"/>
              <a:t>100 . 0,003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7"/>
            </a:pPr>
            <a:r>
              <a:rPr lang="cs-CZ" sz="2800" dirty="0"/>
              <a:t>10 . 0,024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7"/>
            </a:pPr>
            <a:r>
              <a:rPr lang="cs-CZ" sz="2800" dirty="0"/>
              <a:t>180 : 100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7"/>
            </a:pPr>
            <a:r>
              <a:rPr lang="cs-CZ" sz="2800" dirty="0"/>
              <a:t>8,5 : 100 = 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7"/>
            </a:pPr>
            <a:r>
              <a:rPr lang="cs-CZ" sz="2800" dirty="0"/>
              <a:t>100 . 0,017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7"/>
            </a:pPr>
            <a:r>
              <a:rPr lang="cs-CZ" sz="2800" dirty="0"/>
              <a:t>0,63 : 10 =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7452320" y="2070134"/>
            <a:ext cx="122413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0,3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0,24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1,8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0,085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1,7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0,063</a:t>
            </a:r>
          </a:p>
        </p:txBody>
      </p:sp>
      <p:sp>
        <p:nvSpPr>
          <p:cNvPr id="38" name="Nadpis 1"/>
          <p:cNvSpPr txBox="1">
            <a:spLocks/>
          </p:cNvSpPr>
          <p:nvPr/>
        </p:nvSpPr>
        <p:spPr>
          <a:xfrm>
            <a:off x="241176" y="922710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Př. Vypočítejte zpaměti:</a:t>
            </a:r>
            <a:endParaRPr lang="cs-CZ" sz="2800" dirty="0">
              <a:latin typeface="+mn-lt"/>
              <a:cs typeface="Times New Roman" pitchFamily="18" charset="0"/>
            </a:endParaRPr>
          </a:p>
        </p:txBody>
      </p:sp>
      <p:sp>
        <p:nvSpPr>
          <p:cNvPr id="12" name="Zahnutá šipka nahoru 11"/>
          <p:cNvSpPr/>
          <p:nvPr/>
        </p:nvSpPr>
        <p:spPr>
          <a:xfrm>
            <a:off x="1367664" y="2430180"/>
            <a:ext cx="252000" cy="134724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450800" y="2016000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15" name="Zahnutá šipka nahoru 14"/>
          <p:cNvSpPr/>
          <p:nvPr/>
        </p:nvSpPr>
        <p:spPr>
          <a:xfrm flipH="1">
            <a:off x="1115616" y="3006244"/>
            <a:ext cx="252000" cy="134724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971600" y="2592064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827584" y="259200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Zahnutá šipka nahoru 17"/>
          <p:cNvSpPr/>
          <p:nvPr/>
        </p:nvSpPr>
        <p:spPr>
          <a:xfrm>
            <a:off x="1968584" y="3582308"/>
            <a:ext cx="252000" cy="134724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2070000" y="3168000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20" name="Zahnutá šipka nahoru 19"/>
          <p:cNvSpPr/>
          <p:nvPr/>
        </p:nvSpPr>
        <p:spPr>
          <a:xfrm flipH="1">
            <a:off x="1115616" y="4158372"/>
            <a:ext cx="252000" cy="134724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971600" y="3744192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827584" y="374412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3" name="Zahnutá šipka nahoru 22"/>
          <p:cNvSpPr/>
          <p:nvPr/>
        </p:nvSpPr>
        <p:spPr>
          <a:xfrm>
            <a:off x="1331640" y="4734436"/>
            <a:ext cx="252000" cy="134724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1633270" y="4320256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25" name="Zahnutá šipka nahoru 24"/>
          <p:cNvSpPr/>
          <p:nvPr/>
        </p:nvSpPr>
        <p:spPr>
          <a:xfrm>
            <a:off x="1547664" y="4734000"/>
            <a:ext cx="252000" cy="134724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1497600" y="433800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7" name="Zahnutá šipka nahoru 26"/>
          <p:cNvSpPr/>
          <p:nvPr/>
        </p:nvSpPr>
        <p:spPr>
          <a:xfrm flipH="1">
            <a:off x="1268016" y="5328000"/>
            <a:ext cx="252000" cy="134724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971600" y="4896320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827584" y="489625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0" name="Zahnutá šipka nahoru 39"/>
          <p:cNvSpPr/>
          <p:nvPr/>
        </p:nvSpPr>
        <p:spPr>
          <a:xfrm flipH="1">
            <a:off x="1043608" y="5328000"/>
            <a:ext cx="252000" cy="134724"/>
          </a:xfrm>
          <a:prstGeom prst="curvedUp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8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uiExpand="1" build="p"/>
      <p:bldP spid="37" grpId="0" build="p"/>
      <p:bldP spid="12" grpId="0" animBg="1"/>
      <p:bldP spid="14" grpId="0"/>
      <p:bldP spid="15" grpId="0" animBg="1"/>
      <p:bldP spid="16" grpId="0"/>
      <p:bldP spid="17" grpId="0"/>
      <p:bldP spid="18" grpId="0" animBg="1"/>
      <p:bldP spid="19" grpId="0"/>
      <p:bldP spid="20" grpId="0" animBg="1"/>
      <p:bldP spid="21" grpId="0"/>
      <p:bldP spid="22" grpId="0"/>
      <p:bldP spid="23" grpId="0" animBg="1"/>
      <p:bldP spid="24" grpId="0"/>
      <p:bldP spid="25" grpId="0" animBg="1"/>
      <p:bldP spid="26" grpId="0"/>
      <p:bldP spid="27" grpId="0" animBg="1"/>
      <p:bldP spid="36" grpId="0"/>
      <p:bldP spid="39" grpId="0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a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 10, 100, 1000, …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539552" y="1700808"/>
            <a:ext cx="259228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0,085 . 100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0,74 : 10 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10 . 0,087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9,6 : 10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0,62 . 1000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52 : 1000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7,23 . 10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0,9 : 100 = 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3131840" y="1700808"/>
            <a:ext cx="136815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8,5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0,074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0,87</a:t>
            </a:r>
          </a:p>
          <a:p>
            <a:pPr>
              <a:spcAft>
                <a:spcPts val="1200"/>
              </a:spcAft>
            </a:pPr>
            <a:r>
              <a:rPr lang="cs-CZ" sz="2800" b="1">
                <a:solidFill>
                  <a:srgbClr val="0070C0"/>
                </a:solidFill>
              </a:rPr>
              <a:t>0,96</a:t>
            </a:r>
            <a:endParaRPr lang="cs-CZ" sz="2800" b="1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620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0,052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72,3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0,009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4860032" y="1700808"/>
            <a:ext cx="259228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100 . 0,072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10 . 0,94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180 : 1000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3,2 . 100 = 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10 . 0,0087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6,3 : 10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4 500 : 10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8,3 . 100 =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7452320" y="1700808"/>
            <a:ext cx="12241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7,2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9,4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0,18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320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0,087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0,63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450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830</a:t>
            </a:r>
          </a:p>
        </p:txBody>
      </p:sp>
      <p:sp>
        <p:nvSpPr>
          <p:cNvPr id="38" name="Nadpis 1"/>
          <p:cNvSpPr txBox="1">
            <a:spLocks/>
          </p:cNvSpPr>
          <p:nvPr/>
        </p:nvSpPr>
        <p:spPr>
          <a:xfrm>
            <a:off x="241176" y="836712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1) Vypočítejte zpaměti:</a:t>
            </a:r>
            <a:endParaRPr lang="cs-CZ" sz="2800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89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/>
      <p:bldP spid="3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a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 10, 100, 1000, …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539552" y="1700808"/>
            <a:ext cx="295232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0,05 : 10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0,43 . 10 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100 . 0,032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0,65 : 10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0,0072 . 1000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6,2 : 100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0,056 . 100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1 : 1000 =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3419872" y="1700808"/>
            <a:ext cx="136815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0,005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4,3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3,2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0,065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7,2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0,062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5,6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0,001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5148064" y="1700808"/>
            <a:ext cx="273630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100 . 0,006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10 . 1,5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58 : 1000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7,1 . 1000 = 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10 . 0,077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0,05 : 10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20 . 100 =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 startAt="9"/>
            </a:pPr>
            <a:r>
              <a:rPr lang="cs-CZ" sz="2800" dirty="0"/>
              <a:t>74,9 : 100 =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7740352" y="1700808"/>
            <a:ext cx="12241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0,6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15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0,058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7 100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0,77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0,005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2 000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0,749</a:t>
            </a:r>
          </a:p>
        </p:txBody>
      </p:sp>
      <p:sp>
        <p:nvSpPr>
          <p:cNvPr id="38" name="Nadpis 1"/>
          <p:cNvSpPr txBox="1">
            <a:spLocks/>
          </p:cNvSpPr>
          <p:nvPr/>
        </p:nvSpPr>
        <p:spPr>
          <a:xfrm>
            <a:off x="241176" y="836712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2) Vypočítejte zpaměti</a:t>
            </a:r>
            <a:endParaRPr lang="cs-CZ" sz="2800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26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/>
      <p:bldP spid="3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76470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3) Nalezněte a opravte chyby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5576" y="1556792"/>
            <a:ext cx="374441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10 . 0,05 = 0,5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1,2 : 100 = 0,12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100 . 4,7 = 470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0,35 . 10 = 3,5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95 : 1000 = 0,095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23 . 100 = 0,23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0,02 : 10 = 0,2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96408" y="1558533"/>
            <a:ext cx="395205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1 : 100 = 0,1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10 . 0,001 = 0,01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3,4 : 1000 = 0,034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0,3 . 100 = 30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10 . 9,1 = 91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325 : 1000 = 0,325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0,03 : 100 = 0,003 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2771800" y="2060848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0,012 </a:t>
            </a:r>
          </a:p>
        </p:txBody>
      </p:sp>
      <p:sp>
        <p:nvSpPr>
          <p:cNvPr id="21" name="Volný tvar 20"/>
          <p:cNvSpPr/>
          <p:nvPr/>
        </p:nvSpPr>
        <p:spPr>
          <a:xfrm>
            <a:off x="3892705" y="184835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olný tvar 21"/>
          <p:cNvSpPr/>
          <p:nvPr/>
        </p:nvSpPr>
        <p:spPr>
          <a:xfrm>
            <a:off x="3676681" y="3144494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Volný tvar 22"/>
          <p:cNvSpPr/>
          <p:nvPr/>
        </p:nvSpPr>
        <p:spPr>
          <a:xfrm>
            <a:off x="2915816" y="2826394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olný tvar 23"/>
          <p:cNvSpPr/>
          <p:nvPr/>
        </p:nvSpPr>
        <p:spPr>
          <a:xfrm>
            <a:off x="3851920" y="378904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Volný tvar 28"/>
          <p:cNvSpPr/>
          <p:nvPr/>
        </p:nvSpPr>
        <p:spPr>
          <a:xfrm>
            <a:off x="3964713" y="4440638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2760335" y="4653136"/>
            <a:ext cx="875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2300 </a:t>
            </a:r>
          </a:p>
        </p:txBody>
      </p:sp>
      <p:sp>
        <p:nvSpPr>
          <p:cNvPr id="31" name="Volný tvar 30"/>
          <p:cNvSpPr/>
          <p:nvPr/>
        </p:nvSpPr>
        <p:spPr>
          <a:xfrm>
            <a:off x="2771800" y="5328000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6588224" y="1383159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0,01 </a:t>
            </a:r>
          </a:p>
        </p:txBody>
      </p:sp>
      <p:sp>
        <p:nvSpPr>
          <p:cNvPr id="34" name="Volný tvar 33"/>
          <p:cNvSpPr/>
          <p:nvPr/>
        </p:nvSpPr>
        <p:spPr>
          <a:xfrm>
            <a:off x="6660232" y="2132856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Volný tvar 34"/>
          <p:cNvSpPr/>
          <p:nvPr/>
        </p:nvSpPr>
        <p:spPr>
          <a:xfrm>
            <a:off x="7956376" y="2420888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Volný tvar 35"/>
          <p:cNvSpPr/>
          <p:nvPr/>
        </p:nvSpPr>
        <p:spPr>
          <a:xfrm>
            <a:off x="7493105" y="378904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/>
          <p:cNvSpPr/>
          <p:nvPr/>
        </p:nvSpPr>
        <p:spPr>
          <a:xfrm>
            <a:off x="7020272" y="2708920"/>
            <a:ext cx="1111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0,0034 </a:t>
            </a:r>
          </a:p>
        </p:txBody>
      </p:sp>
      <p:sp>
        <p:nvSpPr>
          <p:cNvPr id="38" name="Volný tvar 37"/>
          <p:cNvSpPr/>
          <p:nvPr/>
        </p:nvSpPr>
        <p:spPr>
          <a:xfrm>
            <a:off x="7190928" y="3429000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Volný tvar 38"/>
          <p:cNvSpPr/>
          <p:nvPr/>
        </p:nvSpPr>
        <p:spPr>
          <a:xfrm>
            <a:off x="7452320" y="443711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Volný tvar 39"/>
          <p:cNvSpPr/>
          <p:nvPr/>
        </p:nvSpPr>
        <p:spPr>
          <a:xfrm>
            <a:off x="8172400" y="501317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délník 40"/>
          <p:cNvSpPr/>
          <p:nvPr/>
        </p:nvSpPr>
        <p:spPr>
          <a:xfrm>
            <a:off x="7020272" y="5301208"/>
            <a:ext cx="1111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0,0003 </a:t>
            </a:r>
          </a:p>
        </p:txBody>
      </p:sp>
      <p:sp>
        <p:nvSpPr>
          <p:cNvPr id="42" name="Volný tvar 41"/>
          <p:cNvSpPr/>
          <p:nvPr/>
        </p:nvSpPr>
        <p:spPr>
          <a:xfrm>
            <a:off x="7164288" y="6021288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a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 10, 100, 1000, …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2771800" y="5301208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0,002 </a:t>
            </a:r>
          </a:p>
        </p:txBody>
      </p:sp>
      <p:sp>
        <p:nvSpPr>
          <p:cNvPr id="45" name="Volný tvar 44"/>
          <p:cNvSpPr/>
          <p:nvPr/>
        </p:nvSpPr>
        <p:spPr>
          <a:xfrm>
            <a:off x="2843808" y="6021288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65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2" grpId="0" animBg="1"/>
      <p:bldP spid="23" grpId="0" animBg="1"/>
      <p:bldP spid="24" grpId="0" animBg="1"/>
      <p:bldP spid="29" grpId="0" animBg="1"/>
      <p:bldP spid="30" grpId="0"/>
      <p:bldP spid="31" grpId="0" animBg="1"/>
      <p:bldP spid="33" grpId="0"/>
      <p:bldP spid="34" grpId="0" animBg="1"/>
      <p:bldP spid="35" grpId="0" animBg="1"/>
      <p:bldP spid="36" grpId="0" animBg="1"/>
      <p:bldP spid="37" grpId="0"/>
      <p:bldP spid="38" grpId="0" animBg="1"/>
      <p:bldP spid="39" grpId="0" animBg="1"/>
      <p:bldP spid="40" grpId="0" animBg="1"/>
      <p:bldP spid="41" grpId="0"/>
      <p:bldP spid="42" grpId="0" animBg="1"/>
      <p:bldP spid="44" grpId="0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a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 10, 100, 1000, …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539552" y="1700808"/>
            <a:ext cx="396044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          : 10 = 0,015 </a:t>
            </a:r>
          </a:p>
          <a:p>
            <a:pPr marL="514350" indent="-514350">
              <a:lnSpc>
                <a:spcPct val="150000"/>
              </a:lnSpc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4,3 .            = 4 300</a:t>
            </a:r>
          </a:p>
          <a:p>
            <a:pPr marL="514350" indent="-514350">
              <a:lnSpc>
                <a:spcPct val="150000"/>
              </a:lnSpc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100 .             = 6,3</a:t>
            </a:r>
          </a:p>
          <a:p>
            <a:pPr marL="514350" indent="-514350">
              <a:lnSpc>
                <a:spcPct val="150000"/>
              </a:lnSpc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          : 100 = 5,6</a:t>
            </a:r>
          </a:p>
          <a:p>
            <a:pPr marL="514350" indent="-514350">
              <a:lnSpc>
                <a:spcPct val="150000"/>
              </a:lnSpc>
              <a:spcAft>
                <a:spcPts val="1200"/>
              </a:spcAft>
              <a:buFont typeface="+mj-lt"/>
              <a:buAutoNum type="alphaLcParenR"/>
            </a:pPr>
            <a:r>
              <a:rPr lang="cs-CZ" sz="2800" dirty="0"/>
              <a:t>0,75 .            = 750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043608" y="184482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0,15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4932040" y="1700808"/>
            <a:ext cx="38164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spcAft>
                <a:spcPts val="1200"/>
              </a:spcAft>
              <a:buFont typeface="+mj-lt"/>
              <a:buAutoNum type="alphaLcParenR" startAt="6"/>
            </a:pPr>
            <a:r>
              <a:rPr lang="cs-CZ" sz="2800" dirty="0"/>
              <a:t>100 .             = 0,6</a:t>
            </a:r>
          </a:p>
          <a:p>
            <a:pPr marL="514350" indent="-514350">
              <a:lnSpc>
                <a:spcPct val="150000"/>
              </a:lnSpc>
              <a:spcAft>
                <a:spcPts val="1200"/>
              </a:spcAft>
              <a:buFont typeface="+mj-lt"/>
              <a:buAutoNum type="alphaLcParenR" startAt="6"/>
            </a:pPr>
            <a:r>
              <a:rPr lang="cs-CZ" sz="2800" dirty="0"/>
              <a:t>         . 3,5 = 350</a:t>
            </a:r>
          </a:p>
          <a:p>
            <a:pPr marL="514350" indent="-514350">
              <a:lnSpc>
                <a:spcPct val="150000"/>
              </a:lnSpc>
              <a:spcAft>
                <a:spcPts val="1200"/>
              </a:spcAft>
              <a:buFont typeface="+mj-lt"/>
              <a:buAutoNum type="alphaLcParenR" startAt="6"/>
            </a:pPr>
            <a:r>
              <a:rPr lang="cs-CZ" sz="2800" dirty="0"/>
              <a:t>80 :            = 0,08</a:t>
            </a:r>
          </a:p>
          <a:p>
            <a:pPr marL="514350" indent="-514350">
              <a:lnSpc>
                <a:spcPct val="150000"/>
              </a:lnSpc>
              <a:spcAft>
                <a:spcPts val="1200"/>
              </a:spcAft>
              <a:buFont typeface="+mj-lt"/>
              <a:buAutoNum type="alphaLcParenR" startAt="6"/>
            </a:pPr>
            <a:r>
              <a:rPr lang="cs-CZ" sz="2800" dirty="0"/>
              <a:t>       . 10 = 71 </a:t>
            </a:r>
          </a:p>
          <a:p>
            <a:pPr marL="514350" indent="-514350">
              <a:lnSpc>
                <a:spcPct val="150000"/>
              </a:lnSpc>
              <a:spcAft>
                <a:spcPts val="1200"/>
              </a:spcAft>
              <a:buFont typeface="+mj-lt"/>
              <a:buAutoNum type="alphaLcParenR" startAt="6"/>
            </a:pPr>
            <a:r>
              <a:rPr lang="cs-CZ" sz="2800" dirty="0"/>
              <a:t>         : 100 = 9,7</a:t>
            </a:r>
          </a:p>
        </p:txBody>
      </p:sp>
      <p:sp>
        <p:nvSpPr>
          <p:cNvPr id="38" name="Nadpis 1"/>
          <p:cNvSpPr txBox="1">
            <a:spLocks/>
          </p:cNvSpPr>
          <p:nvPr/>
        </p:nvSpPr>
        <p:spPr>
          <a:xfrm>
            <a:off x="241176" y="836712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4) Doplňte chybějící čísla:</a:t>
            </a:r>
            <a:endParaRPr lang="cs-CZ" sz="2800" dirty="0">
              <a:latin typeface="+mn-lt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763688" y="261774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1000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835696" y="342900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0,063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15616" y="422108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560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228184" y="184482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0,006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436096" y="261774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100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084168" y="342900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1000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436096" y="422108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7,1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979712" y="501317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1000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436096" y="5013176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970</a:t>
            </a:r>
          </a:p>
        </p:txBody>
      </p:sp>
    </p:spTree>
    <p:extLst>
      <p:ext uri="{BB962C8B-B14F-4D97-AF65-F5344CB8AC3E}">
        <p14:creationId xmlns:p14="http://schemas.microsoft.com/office/powerpoint/2010/main" val="235138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a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 10, 100, 1000, …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539552" y="1260624"/>
            <a:ext cx="468052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/>
              <a:t>a) (0,2 – 0,05) : 10 =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b) 1,2 + 0,03 . 10  =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c) 100 . 0,02 + 10 . 0,04 =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d) 10 – 0,075 . 100 =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e) (1,2 – 0,8) : (6,2 + 3,8) =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f) 0,02 + 0,3 : 10 + 0,04 =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g) 100 . (0,03 – 0,007) =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h) 1 . 100 - 1 : 100 =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i) (13,2 – 3,2) . (0,02 + 0,002) = 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3707904" y="126062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>
                <a:solidFill>
                  <a:srgbClr val="0070C0"/>
                </a:solidFill>
              </a:rPr>
              <a:t>0,15 : 10</a:t>
            </a:r>
          </a:p>
        </p:txBody>
      </p:sp>
      <p:sp>
        <p:nvSpPr>
          <p:cNvPr id="38" name="Nadpis 1"/>
          <p:cNvSpPr txBox="1">
            <a:spLocks/>
          </p:cNvSpPr>
          <p:nvPr/>
        </p:nvSpPr>
        <p:spPr>
          <a:xfrm>
            <a:off x="241176" y="620688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5) Vypočítejte</a:t>
            </a:r>
            <a:endParaRPr lang="cs-CZ" sz="2800" dirty="0">
              <a:latin typeface="+mn-lt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148064" y="126062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= 0,015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707904" y="183668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>
                <a:solidFill>
                  <a:srgbClr val="0070C0"/>
                </a:solidFill>
              </a:rPr>
              <a:t>1,2 + 0,3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148064" y="183668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= 1,5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499992" y="241275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>
                <a:solidFill>
                  <a:srgbClr val="0070C0"/>
                </a:solidFill>
              </a:rPr>
              <a:t>2 + 0,4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724128" y="241275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= 2,4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779912" y="298881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>
                <a:solidFill>
                  <a:srgbClr val="0070C0"/>
                </a:solidFill>
              </a:rPr>
              <a:t>10 – 7,5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076056" y="298881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= 2,5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644008" y="356488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>
                <a:solidFill>
                  <a:srgbClr val="0070C0"/>
                </a:solidFill>
              </a:rPr>
              <a:t>0,4 : 10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940152" y="356488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= 0,04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4427984" y="414094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>
                <a:solidFill>
                  <a:srgbClr val="0070C0"/>
                </a:solidFill>
              </a:rPr>
              <a:t>0,02 + 0,03 + 0,04 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7164288" y="414094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= 0,09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211960" y="474381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>
                <a:solidFill>
                  <a:srgbClr val="0070C0"/>
                </a:solidFill>
              </a:rPr>
              <a:t>100 . 0,023 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084168" y="474381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= 2,3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3635896" y="530120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>
                <a:solidFill>
                  <a:srgbClr val="0070C0"/>
                </a:solidFill>
              </a:rPr>
              <a:t>100 - 0,01 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5220072" y="530120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= 99,99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5076056" y="587727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>
                <a:solidFill>
                  <a:srgbClr val="0070C0"/>
                </a:solidFill>
              </a:rPr>
              <a:t>10 . 0,022 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6732240" y="587727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0070C0"/>
                </a:solidFill>
              </a:rPr>
              <a:t>= 0,22</a:t>
            </a:r>
          </a:p>
        </p:txBody>
      </p:sp>
    </p:spTree>
    <p:extLst>
      <p:ext uri="{BB962C8B-B14F-4D97-AF65-F5344CB8AC3E}">
        <p14:creationId xmlns:p14="http://schemas.microsoft.com/office/powerpoint/2010/main" val="313510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  <p:bldP spid="21" grpId="0" build="p"/>
      <p:bldP spid="22" grpId="0" build="p"/>
      <p:bldP spid="23" grpId="0" build="p"/>
      <p:bldP spid="24" grpId="0" build="p"/>
      <p:bldP spid="25" grpId="0" build="p"/>
      <p:bldP spid="26" grpId="0" build="p"/>
      <p:bldP spid="27" grpId="0" build="p"/>
      <p:bldP spid="35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2408</TotalTime>
  <Words>1463</Words>
  <Application>Microsoft Office PowerPoint</Application>
  <PresentationFormat>Předvádění na obrazovce (4:3)</PresentationFormat>
  <Paragraphs>375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holyma</dc:creator>
  <cp:lastModifiedBy>Holý, Martin</cp:lastModifiedBy>
  <cp:revision>139</cp:revision>
  <dcterms:created xsi:type="dcterms:W3CDTF">2012-09-24T07:40:13Z</dcterms:created>
  <dcterms:modified xsi:type="dcterms:W3CDTF">2023-10-19T07:31:58Z</dcterms:modified>
</cp:coreProperties>
</file>